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86" r:id="rId4"/>
    <p:sldId id="264" r:id="rId5"/>
    <p:sldId id="299" r:id="rId6"/>
    <p:sldId id="268" r:id="rId7"/>
    <p:sldId id="297" r:id="rId8"/>
    <p:sldId id="316" r:id="rId9"/>
    <p:sldId id="315" r:id="rId10"/>
    <p:sldId id="298" r:id="rId11"/>
    <p:sldId id="292" r:id="rId12"/>
    <p:sldId id="293" r:id="rId13"/>
    <p:sldId id="294" r:id="rId14"/>
    <p:sldId id="314" r:id="rId15"/>
    <p:sldId id="295" r:id="rId16"/>
    <p:sldId id="296" r:id="rId17"/>
    <p:sldId id="312" r:id="rId18"/>
    <p:sldId id="302" r:id="rId19"/>
    <p:sldId id="263" r:id="rId20"/>
    <p:sldId id="308" r:id="rId21"/>
    <p:sldId id="311" r:id="rId22"/>
    <p:sldId id="309" r:id="rId23"/>
    <p:sldId id="310" r:id="rId24"/>
    <p:sldId id="303" r:id="rId25"/>
  </p:sldIdLst>
  <p:sldSz cx="12192000" cy="6858000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wlett-Packard Company" initials="HC" lastIdx="1" clrIdx="0">
    <p:extLst>
      <p:ext uri="{19B8F6BF-5375-455C-9EA6-DF929625EA0E}">
        <p15:presenceInfo xmlns:p15="http://schemas.microsoft.com/office/powerpoint/2012/main" userId="Hewlett-Packard Compan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9230"/>
    <a:srgbClr val="F27B3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24" autoAdjust="0"/>
    <p:restoredTop sz="84687" autoAdjust="0"/>
  </p:normalViewPr>
  <p:slideViewPr>
    <p:cSldViewPr snapToGrid="0">
      <p:cViewPr varScale="1">
        <p:scale>
          <a:sx n="93" d="100"/>
          <a:sy n="93" d="100"/>
        </p:scale>
        <p:origin x="84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0-22T08:59:29.990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diagrams/_rels/data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microsoft.com/office/2007/relationships/hdphoto" Target="../media/hdphoto1.wdp"/><Relationship Id="rId1" Type="http://schemas.openxmlformats.org/officeDocument/2006/relationships/image" Target="../media/image2.png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microsoft.com/office/2007/relationships/hdphoto" Target="../media/hdphoto1.wdp"/><Relationship Id="rId1" Type="http://schemas.openxmlformats.org/officeDocument/2006/relationships/image" Target="../media/image2.png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DC1B70-4C70-4E5B-B68A-C036870367C3}" type="doc">
      <dgm:prSet loTypeId="urn:microsoft.com/office/officeart/2005/8/layout/hList7" loCatId="list" qsTypeId="urn:microsoft.com/office/officeart/2005/8/quickstyle/simple1" qsCatId="simple" csTypeId="urn:microsoft.com/office/officeart/2005/8/colors/accent2_2" csCatId="accent2" phldr="1"/>
      <dgm:spPr/>
    </dgm:pt>
    <dgm:pt modelId="{131F21D1-6BAB-40BD-998C-1853ADA37542}">
      <dgm:prSet phldrT="[Text]" custT="1"/>
      <dgm:spPr/>
      <dgm:t>
        <a:bodyPr anchor="b" anchorCtr="1"/>
        <a:lstStyle/>
        <a:p>
          <a:r>
            <a:rPr lang="el-GR" sz="2000" b="1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Μαθησιακών Δυσκολιών</a:t>
          </a:r>
          <a:endParaRPr lang="en-US" sz="2000" b="1" dirty="0">
            <a:solidFill>
              <a:schemeClr val="tx2">
                <a:lumMod val="50000"/>
              </a:schemeClr>
            </a:solidFill>
          </a:endParaRPr>
        </a:p>
      </dgm:t>
    </dgm:pt>
    <dgm:pt modelId="{DDF3308E-C75A-4E0B-9FDC-50A9255DE790}" type="parTrans" cxnId="{86AE0797-EB6D-40EB-AD92-F995383CC95D}">
      <dgm:prSet/>
      <dgm:spPr/>
      <dgm:t>
        <a:bodyPr/>
        <a:lstStyle/>
        <a:p>
          <a:endParaRPr lang="en-US"/>
        </a:p>
      </dgm:t>
    </dgm:pt>
    <dgm:pt modelId="{48FD08F8-5C5B-483D-B686-7A76EE5BD1B6}" type="sibTrans" cxnId="{86AE0797-EB6D-40EB-AD92-F995383CC95D}">
      <dgm:prSet/>
      <dgm:spPr/>
      <dgm:t>
        <a:bodyPr/>
        <a:lstStyle/>
        <a:p>
          <a:endParaRPr lang="en-US"/>
        </a:p>
      </dgm:t>
    </dgm:pt>
    <dgm:pt modelId="{47BE4A1C-348A-4242-9979-B6A4C784AB90}">
      <dgm:prSet phldrT="[Text]"/>
      <dgm:spPr/>
      <dgm:t>
        <a:bodyPr anchor="b" anchorCtr="1"/>
        <a:lstStyle/>
        <a:p>
          <a:r>
            <a:rPr lang="el-GR" b="1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Όρασης</a:t>
          </a:r>
          <a:endParaRPr lang="en-US" b="1" dirty="0">
            <a:solidFill>
              <a:schemeClr val="tx2">
                <a:lumMod val="50000"/>
              </a:schemeClr>
            </a:solidFill>
            <a:latin typeface="Trebuchet MS" panose="020B0603020202020204" pitchFamily="34" charset="0"/>
          </a:endParaRPr>
        </a:p>
      </dgm:t>
    </dgm:pt>
    <dgm:pt modelId="{D03C5546-27C0-4BD0-837B-53D05F9DD0AB}" type="parTrans" cxnId="{117202E8-141E-43BC-ADE9-20847B8E039F}">
      <dgm:prSet/>
      <dgm:spPr/>
      <dgm:t>
        <a:bodyPr/>
        <a:lstStyle/>
        <a:p>
          <a:endParaRPr lang="en-US"/>
        </a:p>
      </dgm:t>
    </dgm:pt>
    <dgm:pt modelId="{8FAFADB4-9B8B-45EC-BCB5-1687C32FD9F4}" type="sibTrans" cxnId="{117202E8-141E-43BC-ADE9-20847B8E039F}">
      <dgm:prSet/>
      <dgm:spPr/>
      <dgm:t>
        <a:bodyPr/>
        <a:lstStyle/>
        <a:p>
          <a:endParaRPr lang="en-US"/>
        </a:p>
      </dgm:t>
    </dgm:pt>
    <dgm:pt modelId="{E532CA3F-5A10-4032-BDAE-356BD7AE3075}">
      <dgm:prSet phldrT="[Text]"/>
      <dgm:spPr/>
      <dgm:t>
        <a:bodyPr anchor="b" anchorCtr="1"/>
        <a:lstStyle/>
        <a:p>
          <a:r>
            <a:rPr lang="el-GR" b="1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Κατ</a:t>
          </a:r>
          <a:r>
            <a:rPr lang="el-GR" b="1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΄ </a:t>
          </a:r>
          <a:r>
            <a:rPr lang="el-GR" b="1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οίκον</a:t>
          </a:r>
          <a:r>
            <a:rPr lang="el-GR" b="1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Εκπαίδευσης </a:t>
          </a:r>
          <a:endParaRPr lang="en-US" b="1" dirty="0">
            <a:solidFill>
              <a:schemeClr val="tx2">
                <a:lumMod val="50000"/>
              </a:schemeClr>
            </a:solidFill>
          </a:endParaRPr>
        </a:p>
      </dgm:t>
    </dgm:pt>
    <dgm:pt modelId="{A9E5DFF1-6150-4D60-930B-466E170780F1}" type="parTrans" cxnId="{97EFF6EA-9DB7-47B4-A88C-CFEACDFD5E1F}">
      <dgm:prSet/>
      <dgm:spPr/>
      <dgm:t>
        <a:bodyPr/>
        <a:lstStyle/>
        <a:p>
          <a:endParaRPr lang="en-US"/>
        </a:p>
      </dgm:t>
    </dgm:pt>
    <dgm:pt modelId="{57AF4C34-8202-40AC-94B6-97DB98AD76F4}" type="sibTrans" cxnId="{97EFF6EA-9DB7-47B4-A88C-CFEACDFD5E1F}">
      <dgm:prSet/>
      <dgm:spPr/>
      <dgm:t>
        <a:bodyPr/>
        <a:lstStyle/>
        <a:p>
          <a:endParaRPr lang="en-US"/>
        </a:p>
      </dgm:t>
    </dgm:pt>
    <dgm:pt modelId="{FD959AB1-342D-488C-AEE1-F35DC8074858}">
      <dgm:prSet phldrT="[Text]"/>
      <dgm:spPr/>
      <dgm:t>
        <a:bodyPr anchor="b" anchorCtr="1"/>
        <a:lstStyle/>
        <a:p>
          <a:r>
            <a:rPr lang="el-GR" b="1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Ακοής</a:t>
          </a:r>
          <a:endParaRPr lang="en-US" b="1" dirty="0">
            <a:solidFill>
              <a:schemeClr val="tx2">
                <a:lumMod val="50000"/>
              </a:schemeClr>
            </a:solidFill>
          </a:endParaRPr>
        </a:p>
      </dgm:t>
    </dgm:pt>
    <dgm:pt modelId="{CF9EF8BE-A618-47C4-981A-34DBC6271385}" type="parTrans" cxnId="{D487C19E-A9BB-4200-8DD1-545705EEA89A}">
      <dgm:prSet/>
      <dgm:spPr/>
      <dgm:t>
        <a:bodyPr/>
        <a:lstStyle/>
        <a:p>
          <a:endParaRPr lang="en-US"/>
        </a:p>
      </dgm:t>
    </dgm:pt>
    <dgm:pt modelId="{D663AF71-F454-4032-B379-1DA4D7805C2D}" type="sibTrans" cxnId="{D487C19E-A9BB-4200-8DD1-545705EEA89A}">
      <dgm:prSet/>
      <dgm:spPr/>
      <dgm:t>
        <a:bodyPr/>
        <a:lstStyle/>
        <a:p>
          <a:endParaRPr lang="en-US"/>
        </a:p>
      </dgm:t>
    </dgm:pt>
    <dgm:pt modelId="{BB7A14D4-2EF8-4CE1-A6E6-AF33B96AA63C}">
      <dgm:prSet phldrT="[Text]"/>
      <dgm:spPr/>
      <dgm:t>
        <a:bodyPr anchor="b" anchorCtr="1"/>
        <a:lstStyle/>
        <a:p>
          <a:r>
            <a:rPr lang="el-GR" b="1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Ειδικών </a:t>
          </a:r>
          <a:r>
            <a:rPr lang="el-GR" b="1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Μονάδων και Ειδικών Προγραμμάτων</a:t>
          </a:r>
          <a:endParaRPr lang="en-US" b="1" dirty="0">
            <a:solidFill>
              <a:schemeClr val="tx2">
                <a:lumMod val="50000"/>
              </a:schemeClr>
            </a:solidFill>
          </a:endParaRPr>
        </a:p>
      </dgm:t>
    </dgm:pt>
    <dgm:pt modelId="{050A450F-B224-4031-8C61-2C264FD22AFF}" type="parTrans" cxnId="{13AD5F6C-38DB-4379-ABE6-E904B279777C}">
      <dgm:prSet/>
      <dgm:spPr/>
      <dgm:t>
        <a:bodyPr/>
        <a:lstStyle/>
        <a:p>
          <a:endParaRPr lang="en-US"/>
        </a:p>
      </dgm:t>
    </dgm:pt>
    <dgm:pt modelId="{6BFDDEEC-DD28-4723-8C35-C6EDE09518D8}" type="sibTrans" cxnId="{13AD5F6C-38DB-4379-ABE6-E904B279777C}">
      <dgm:prSet/>
      <dgm:spPr/>
      <dgm:t>
        <a:bodyPr/>
        <a:lstStyle/>
        <a:p>
          <a:endParaRPr lang="en-US"/>
        </a:p>
      </dgm:t>
    </dgm:pt>
    <dgm:pt modelId="{71589708-D467-46C9-AB94-673BA2312544}" type="pres">
      <dgm:prSet presAssocID="{51DC1B70-4C70-4E5B-B68A-C036870367C3}" presName="Name0" presStyleCnt="0">
        <dgm:presLayoutVars>
          <dgm:dir/>
          <dgm:resizeHandles val="exact"/>
        </dgm:presLayoutVars>
      </dgm:prSet>
      <dgm:spPr/>
    </dgm:pt>
    <dgm:pt modelId="{BD70ABD6-5BFA-4923-8FFD-5183D3466C00}" type="pres">
      <dgm:prSet presAssocID="{51DC1B70-4C70-4E5B-B68A-C036870367C3}" presName="fgShape" presStyleLbl="fgShp" presStyleIdx="0" presStyleCnt="1" custScaleY="27732" custLinFactNeighborY="23316"/>
      <dgm:spPr>
        <a:solidFill>
          <a:srgbClr val="00B0F0">
            <a:alpha val="0"/>
          </a:srgbClr>
        </a:solidFill>
        <a:ln>
          <a:noFill/>
        </a:ln>
      </dgm:spPr>
    </dgm:pt>
    <dgm:pt modelId="{41144294-D4F4-4E76-832B-2C45203F147C}" type="pres">
      <dgm:prSet presAssocID="{51DC1B70-4C70-4E5B-B68A-C036870367C3}" presName="linComp" presStyleCnt="0"/>
      <dgm:spPr/>
    </dgm:pt>
    <dgm:pt modelId="{2C004319-57C6-4150-9CFC-66B47A55996B}" type="pres">
      <dgm:prSet presAssocID="{131F21D1-6BAB-40BD-998C-1853ADA37542}" presName="compNode" presStyleCnt="0"/>
      <dgm:spPr/>
    </dgm:pt>
    <dgm:pt modelId="{EE18616C-3555-4317-8ECE-812D57846D78}" type="pres">
      <dgm:prSet presAssocID="{131F21D1-6BAB-40BD-998C-1853ADA37542}" presName="bkgdShape" presStyleLbl="node1" presStyleIdx="0" presStyleCnt="5" custLinFactNeighborY="-776"/>
      <dgm:spPr/>
      <dgm:t>
        <a:bodyPr/>
        <a:lstStyle/>
        <a:p>
          <a:endParaRPr lang="en-US"/>
        </a:p>
      </dgm:t>
    </dgm:pt>
    <dgm:pt modelId="{42EDE6BA-9060-4FFA-A5B4-5AC8B03D31BA}" type="pres">
      <dgm:prSet presAssocID="{131F21D1-6BAB-40BD-998C-1853ADA37542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E79AEA-1FD7-4B4D-8585-AEDD06C4022A}" type="pres">
      <dgm:prSet presAssocID="{131F21D1-6BAB-40BD-998C-1853ADA37542}" presName="invisiNode" presStyleLbl="node1" presStyleIdx="0" presStyleCnt="5"/>
      <dgm:spPr/>
    </dgm:pt>
    <dgm:pt modelId="{0A34DEB1-DB52-42E1-BCD7-82457CE8EEAC}" type="pres">
      <dgm:prSet presAssocID="{131F21D1-6BAB-40BD-998C-1853ADA37542}" presName="imagNode" presStyleLbl="fgImgPlace1" presStyleIdx="0" presStyleCnt="5" custScaleX="142043" custScaleY="142027" custLinFactNeighborX="254" custLinFactNeighborY="3462"/>
      <dgm:spPr>
        <a:blipFill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461DB75-7D31-499F-A736-12E7B4B4BE64}" type="pres">
      <dgm:prSet presAssocID="{48FD08F8-5C5B-483D-B686-7A76EE5BD1B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BE40431-2B82-4878-AE42-B4F4627E1C4C}" type="pres">
      <dgm:prSet presAssocID="{BB7A14D4-2EF8-4CE1-A6E6-AF33B96AA63C}" presName="compNode" presStyleCnt="0"/>
      <dgm:spPr/>
    </dgm:pt>
    <dgm:pt modelId="{04B212B1-0601-43DF-BA0C-C442CD934935}" type="pres">
      <dgm:prSet presAssocID="{BB7A14D4-2EF8-4CE1-A6E6-AF33B96AA63C}" presName="bkgdShape" presStyleLbl="node1" presStyleIdx="1" presStyleCnt="5" custLinFactNeighborX="-1213" custLinFactNeighborY="-8254"/>
      <dgm:spPr/>
      <dgm:t>
        <a:bodyPr/>
        <a:lstStyle/>
        <a:p>
          <a:endParaRPr lang="en-US"/>
        </a:p>
      </dgm:t>
    </dgm:pt>
    <dgm:pt modelId="{5ACBF6D2-1B48-4786-98A2-4E9F696E79BC}" type="pres">
      <dgm:prSet presAssocID="{BB7A14D4-2EF8-4CE1-A6E6-AF33B96AA63C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626545-F4D1-4550-BA42-C42549EFF646}" type="pres">
      <dgm:prSet presAssocID="{BB7A14D4-2EF8-4CE1-A6E6-AF33B96AA63C}" presName="invisiNode" presStyleLbl="node1" presStyleIdx="1" presStyleCnt="5"/>
      <dgm:spPr/>
    </dgm:pt>
    <dgm:pt modelId="{0BE86AE5-9118-4068-BF2C-7719E9DDAD9E}" type="pres">
      <dgm:prSet presAssocID="{BB7A14D4-2EF8-4CE1-A6E6-AF33B96AA63C}" presName="imagNode" presStyleLbl="fgImgPlace1" presStyleIdx="1" presStyleCnt="5" custScaleX="142043" custScaleY="142043" custLinFactNeighborX="-272" custLinFactNeighborY="2562"/>
      <dgm:spPr>
        <a:blipFill>
          <a:blip xmlns:r="http://schemas.openxmlformats.org/officeDocument/2006/relationships"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3000" r="-53000"/>
          </a:stretch>
        </a:blipFill>
      </dgm:spPr>
    </dgm:pt>
    <dgm:pt modelId="{63235D27-B6F7-4FE0-8483-AD2EA616DDD8}" type="pres">
      <dgm:prSet presAssocID="{6BFDDEEC-DD28-4723-8C35-C6EDE09518D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156DF6D-2806-4659-9EDE-6F6B02A58868}" type="pres">
      <dgm:prSet presAssocID="{FD959AB1-342D-488C-AEE1-F35DC8074858}" presName="compNode" presStyleCnt="0"/>
      <dgm:spPr/>
    </dgm:pt>
    <dgm:pt modelId="{0E163849-58FD-4683-B1F1-71EB905ADB35}" type="pres">
      <dgm:prSet presAssocID="{FD959AB1-342D-488C-AEE1-F35DC8074858}" presName="bkgdShape" presStyleLbl="node1" presStyleIdx="2" presStyleCnt="5" custLinFactNeighborX="-1213" custLinFactNeighborY="-777"/>
      <dgm:spPr/>
      <dgm:t>
        <a:bodyPr/>
        <a:lstStyle/>
        <a:p>
          <a:endParaRPr lang="en-US"/>
        </a:p>
      </dgm:t>
    </dgm:pt>
    <dgm:pt modelId="{8867DD12-37C0-4AE1-8A55-CF773EAE2E9B}" type="pres">
      <dgm:prSet presAssocID="{FD959AB1-342D-488C-AEE1-F35DC8074858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E71764-2584-4D89-9860-7DB2A9DA7A1F}" type="pres">
      <dgm:prSet presAssocID="{FD959AB1-342D-488C-AEE1-F35DC8074858}" presName="invisiNode" presStyleLbl="node1" presStyleIdx="2" presStyleCnt="5"/>
      <dgm:spPr/>
    </dgm:pt>
    <dgm:pt modelId="{4AE6F4F6-0550-428A-B092-3BB04D76C551}" type="pres">
      <dgm:prSet presAssocID="{FD959AB1-342D-488C-AEE1-F35DC8074858}" presName="imagNode" presStyleLbl="fgImgPlace1" presStyleIdx="2" presStyleCnt="5" custScaleX="142043" custScaleY="142043" custLinFactNeighborX="-272" custLinFactNeighborY="2562"/>
      <dgm:spPr>
        <a:blipFill>
          <a:blip xmlns:r="http://schemas.openxmlformats.org/officeDocument/2006/relationships"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8F755AB-D626-45E7-AD71-A364FE30480D}" type="pres">
      <dgm:prSet presAssocID="{D663AF71-F454-4032-B379-1DA4D7805C2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9493AB2-13A1-4A8F-9FDF-67057A689A81}" type="pres">
      <dgm:prSet presAssocID="{47BE4A1C-348A-4242-9979-B6A4C784AB90}" presName="compNode" presStyleCnt="0"/>
      <dgm:spPr/>
    </dgm:pt>
    <dgm:pt modelId="{A51E1202-55F9-470D-B692-2192692CD671}" type="pres">
      <dgm:prSet presAssocID="{47BE4A1C-348A-4242-9979-B6A4C784AB90}" presName="bkgdShape" presStyleLbl="node1" presStyleIdx="3" presStyleCnt="5" custLinFactNeighborX="-1213" custLinFactNeighborY="-777"/>
      <dgm:spPr/>
      <dgm:t>
        <a:bodyPr/>
        <a:lstStyle/>
        <a:p>
          <a:endParaRPr lang="en-US"/>
        </a:p>
      </dgm:t>
    </dgm:pt>
    <dgm:pt modelId="{76DDD4DF-4771-47C2-B93B-80EBB8385CDE}" type="pres">
      <dgm:prSet presAssocID="{47BE4A1C-348A-4242-9979-B6A4C784AB90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0D364D-54E6-4EAE-AB83-D6398A7928F4}" type="pres">
      <dgm:prSet presAssocID="{47BE4A1C-348A-4242-9979-B6A4C784AB90}" presName="invisiNode" presStyleLbl="node1" presStyleIdx="3" presStyleCnt="5"/>
      <dgm:spPr/>
    </dgm:pt>
    <dgm:pt modelId="{BA5660EE-D672-4AF2-88A1-69452FF49833}" type="pres">
      <dgm:prSet presAssocID="{47BE4A1C-348A-4242-9979-B6A4C784AB90}" presName="imagNode" presStyleLbl="fgImgPlace1" presStyleIdx="3" presStyleCnt="5" custScaleX="142043" custScaleY="142043" custLinFactNeighborX="-272" custLinFactNeighborY="2562"/>
      <dgm:spPr>
        <a:blipFill>
          <a:blip xmlns:r="http://schemas.openxmlformats.org/officeDocument/2006/relationships"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699"/>
                    </a14:imgEffect>
                    <a14:imgEffect>
                      <a14:saturation sat="0"/>
                    </a14:imgEffect>
                    <a14:imgEffect>
                      <a14:brightnessContrast bright="69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</dgm:spPr>
      <dgm:t>
        <a:bodyPr/>
        <a:lstStyle/>
        <a:p>
          <a:endParaRPr lang="en-US"/>
        </a:p>
      </dgm:t>
    </dgm:pt>
    <dgm:pt modelId="{5CCE1A37-2863-4278-893C-CEFDC54D6463}" type="pres">
      <dgm:prSet presAssocID="{8FAFADB4-9B8B-45EC-BCB5-1687C32FD9F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42E4E47-1078-4E35-A7C8-4FEDAF02E409}" type="pres">
      <dgm:prSet presAssocID="{E532CA3F-5A10-4032-BDAE-356BD7AE3075}" presName="compNode" presStyleCnt="0"/>
      <dgm:spPr/>
    </dgm:pt>
    <dgm:pt modelId="{36A2730C-6567-42A6-A780-2F55D06B8D78}" type="pres">
      <dgm:prSet presAssocID="{E532CA3F-5A10-4032-BDAE-356BD7AE3075}" presName="bkgdShape" presStyleLbl="node1" presStyleIdx="4" presStyleCnt="5" custLinFactNeighborX="-1213" custLinFactNeighborY="-777"/>
      <dgm:spPr/>
      <dgm:t>
        <a:bodyPr/>
        <a:lstStyle/>
        <a:p>
          <a:endParaRPr lang="en-US"/>
        </a:p>
      </dgm:t>
    </dgm:pt>
    <dgm:pt modelId="{C1B1440F-F7CE-4DD0-A4ED-826E78982121}" type="pres">
      <dgm:prSet presAssocID="{E532CA3F-5A10-4032-BDAE-356BD7AE3075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B65DBF-7AAF-4A7A-BB75-17301DAB37BE}" type="pres">
      <dgm:prSet presAssocID="{E532CA3F-5A10-4032-BDAE-356BD7AE3075}" presName="invisiNode" presStyleLbl="node1" presStyleIdx="4" presStyleCnt="5"/>
      <dgm:spPr/>
    </dgm:pt>
    <dgm:pt modelId="{7A33543D-168C-4B96-9908-09579D06FA05}" type="pres">
      <dgm:prSet presAssocID="{E532CA3F-5A10-4032-BDAE-356BD7AE3075}" presName="imagNode" presStyleLbl="fgImgPlace1" presStyleIdx="4" presStyleCnt="5" custScaleX="142043" custScaleY="142043" custLinFactNeighborX="-2221" custLinFactNeighborY="2562"/>
      <dgm:spPr>
        <a:blipFill>
          <a:blip xmlns:r="http://schemas.openxmlformats.org/officeDocument/2006/relationships"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D487C19E-A9BB-4200-8DD1-545705EEA89A}" srcId="{51DC1B70-4C70-4E5B-B68A-C036870367C3}" destId="{FD959AB1-342D-488C-AEE1-F35DC8074858}" srcOrd="2" destOrd="0" parTransId="{CF9EF8BE-A618-47C4-981A-34DBC6271385}" sibTransId="{D663AF71-F454-4032-B379-1DA4D7805C2D}"/>
    <dgm:cxn modelId="{A8A5C718-8F5D-46A6-B59E-11F51A82C5E1}" type="presOf" srcId="{8FAFADB4-9B8B-45EC-BCB5-1687C32FD9F4}" destId="{5CCE1A37-2863-4278-893C-CEFDC54D6463}" srcOrd="0" destOrd="0" presId="urn:microsoft.com/office/officeart/2005/8/layout/hList7"/>
    <dgm:cxn modelId="{8E7901EF-DD55-4D30-A08E-4BCE56886188}" type="presOf" srcId="{FD959AB1-342D-488C-AEE1-F35DC8074858}" destId="{8867DD12-37C0-4AE1-8A55-CF773EAE2E9B}" srcOrd="1" destOrd="0" presId="urn:microsoft.com/office/officeart/2005/8/layout/hList7"/>
    <dgm:cxn modelId="{2115628A-F011-42E8-ADE3-E2071C7DE5E8}" type="presOf" srcId="{47BE4A1C-348A-4242-9979-B6A4C784AB90}" destId="{76DDD4DF-4771-47C2-B93B-80EBB8385CDE}" srcOrd="1" destOrd="0" presId="urn:microsoft.com/office/officeart/2005/8/layout/hList7"/>
    <dgm:cxn modelId="{BC91E4F0-CDDC-4D76-B646-BB56D458B2A9}" type="presOf" srcId="{6BFDDEEC-DD28-4723-8C35-C6EDE09518D8}" destId="{63235D27-B6F7-4FE0-8483-AD2EA616DDD8}" srcOrd="0" destOrd="0" presId="urn:microsoft.com/office/officeart/2005/8/layout/hList7"/>
    <dgm:cxn modelId="{86AE0797-EB6D-40EB-AD92-F995383CC95D}" srcId="{51DC1B70-4C70-4E5B-B68A-C036870367C3}" destId="{131F21D1-6BAB-40BD-998C-1853ADA37542}" srcOrd="0" destOrd="0" parTransId="{DDF3308E-C75A-4E0B-9FDC-50A9255DE790}" sibTransId="{48FD08F8-5C5B-483D-B686-7A76EE5BD1B6}"/>
    <dgm:cxn modelId="{117202E8-141E-43BC-ADE9-20847B8E039F}" srcId="{51DC1B70-4C70-4E5B-B68A-C036870367C3}" destId="{47BE4A1C-348A-4242-9979-B6A4C784AB90}" srcOrd="3" destOrd="0" parTransId="{D03C5546-27C0-4BD0-837B-53D05F9DD0AB}" sibTransId="{8FAFADB4-9B8B-45EC-BCB5-1687C32FD9F4}"/>
    <dgm:cxn modelId="{507EDD32-8073-489B-BFFF-6B07FE21C533}" type="presOf" srcId="{51DC1B70-4C70-4E5B-B68A-C036870367C3}" destId="{71589708-D467-46C9-AB94-673BA2312544}" srcOrd="0" destOrd="0" presId="urn:microsoft.com/office/officeart/2005/8/layout/hList7"/>
    <dgm:cxn modelId="{22031190-FFE5-449C-B16E-90271EE9CA84}" type="presOf" srcId="{E532CA3F-5A10-4032-BDAE-356BD7AE3075}" destId="{36A2730C-6567-42A6-A780-2F55D06B8D78}" srcOrd="0" destOrd="0" presId="urn:microsoft.com/office/officeart/2005/8/layout/hList7"/>
    <dgm:cxn modelId="{7725710B-62DE-4DC2-8C3B-5F0AF0C635E2}" type="presOf" srcId="{BB7A14D4-2EF8-4CE1-A6E6-AF33B96AA63C}" destId="{04B212B1-0601-43DF-BA0C-C442CD934935}" srcOrd="0" destOrd="0" presId="urn:microsoft.com/office/officeart/2005/8/layout/hList7"/>
    <dgm:cxn modelId="{E0E71282-3091-4AF3-8DB8-51DC675EFCB0}" type="presOf" srcId="{FD959AB1-342D-488C-AEE1-F35DC8074858}" destId="{0E163849-58FD-4683-B1F1-71EB905ADB35}" srcOrd="0" destOrd="0" presId="urn:microsoft.com/office/officeart/2005/8/layout/hList7"/>
    <dgm:cxn modelId="{3A1C4244-F172-4C78-84F0-4F0B02C5663B}" type="presOf" srcId="{131F21D1-6BAB-40BD-998C-1853ADA37542}" destId="{42EDE6BA-9060-4FFA-A5B4-5AC8B03D31BA}" srcOrd="1" destOrd="0" presId="urn:microsoft.com/office/officeart/2005/8/layout/hList7"/>
    <dgm:cxn modelId="{A8A5AA19-D7D3-4E96-9B36-D875B0E18299}" type="presOf" srcId="{48FD08F8-5C5B-483D-B686-7A76EE5BD1B6}" destId="{C461DB75-7D31-499F-A736-12E7B4B4BE64}" srcOrd="0" destOrd="0" presId="urn:microsoft.com/office/officeart/2005/8/layout/hList7"/>
    <dgm:cxn modelId="{56AFCE50-C953-43E9-A8AD-9043286BC98B}" type="presOf" srcId="{131F21D1-6BAB-40BD-998C-1853ADA37542}" destId="{EE18616C-3555-4317-8ECE-812D57846D78}" srcOrd="0" destOrd="0" presId="urn:microsoft.com/office/officeart/2005/8/layout/hList7"/>
    <dgm:cxn modelId="{97EFF6EA-9DB7-47B4-A88C-CFEACDFD5E1F}" srcId="{51DC1B70-4C70-4E5B-B68A-C036870367C3}" destId="{E532CA3F-5A10-4032-BDAE-356BD7AE3075}" srcOrd="4" destOrd="0" parTransId="{A9E5DFF1-6150-4D60-930B-466E170780F1}" sibTransId="{57AF4C34-8202-40AC-94B6-97DB98AD76F4}"/>
    <dgm:cxn modelId="{86557731-1D67-4FAA-9353-E96A19C740FE}" type="presOf" srcId="{47BE4A1C-348A-4242-9979-B6A4C784AB90}" destId="{A51E1202-55F9-470D-B692-2192692CD671}" srcOrd="0" destOrd="0" presId="urn:microsoft.com/office/officeart/2005/8/layout/hList7"/>
    <dgm:cxn modelId="{6FB945B5-5404-4E61-BD1D-CDCE798D9CA5}" type="presOf" srcId="{D663AF71-F454-4032-B379-1DA4D7805C2D}" destId="{D8F755AB-D626-45E7-AD71-A364FE30480D}" srcOrd="0" destOrd="0" presId="urn:microsoft.com/office/officeart/2005/8/layout/hList7"/>
    <dgm:cxn modelId="{999A03FD-ADA9-45A0-AE2B-EDF16EB023D2}" type="presOf" srcId="{E532CA3F-5A10-4032-BDAE-356BD7AE3075}" destId="{C1B1440F-F7CE-4DD0-A4ED-826E78982121}" srcOrd="1" destOrd="0" presId="urn:microsoft.com/office/officeart/2005/8/layout/hList7"/>
    <dgm:cxn modelId="{13AD5F6C-38DB-4379-ABE6-E904B279777C}" srcId="{51DC1B70-4C70-4E5B-B68A-C036870367C3}" destId="{BB7A14D4-2EF8-4CE1-A6E6-AF33B96AA63C}" srcOrd="1" destOrd="0" parTransId="{050A450F-B224-4031-8C61-2C264FD22AFF}" sibTransId="{6BFDDEEC-DD28-4723-8C35-C6EDE09518D8}"/>
    <dgm:cxn modelId="{F4305ADD-BE26-474D-B4D7-3A1FB86D9843}" type="presOf" srcId="{BB7A14D4-2EF8-4CE1-A6E6-AF33B96AA63C}" destId="{5ACBF6D2-1B48-4786-98A2-4E9F696E79BC}" srcOrd="1" destOrd="0" presId="urn:microsoft.com/office/officeart/2005/8/layout/hList7"/>
    <dgm:cxn modelId="{4982922B-495D-4672-9E4E-6651B87E0AF4}" type="presParOf" srcId="{71589708-D467-46C9-AB94-673BA2312544}" destId="{BD70ABD6-5BFA-4923-8FFD-5183D3466C00}" srcOrd="0" destOrd="0" presId="urn:microsoft.com/office/officeart/2005/8/layout/hList7"/>
    <dgm:cxn modelId="{82E6F9AF-8F3E-4523-B84F-CC5832C56CA1}" type="presParOf" srcId="{71589708-D467-46C9-AB94-673BA2312544}" destId="{41144294-D4F4-4E76-832B-2C45203F147C}" srcOrd="1" destOrd="0" presId="urn:microsoft.com/office/officeart/2005/8/layout/hList7"/>
    <dgm:cxn modelId="{59183228-1BD8-493C-B73F-9A3A35159487}" type="presParOf" srcId="{41144294-D4F4-4E76-832B-2C45203F147C}" destId="{2C004319-57C6-4150-9CFC-66B47A55996B}" srcOrd="0" destOrd="0" presId="urn:microsoft.com/office/officeart/2005/8/layout/hList7"/>
    <dgm:cxn modelId="{F86E7D35-D9FC-4E6E-AAFB-00D5FCD35490}" type="presParOf" srcId="{2C004319-57C6-4150-9CFC-66B47A55996B}" destId="{EE18616C-3555-4317-8ECE-812D57846D78}" srcOrd="0" destOrd="0" presId="urn:microsoft.com/office/officeart/2005/8/layout/hList7"/>
    <dgm:cxn modelId="{FDBE5440-DCF1-452C-A9D0-F10F7C6111CB}" type="presParOf" srcId="{2C004319-57C6-4150-9CFC-66B47A55996B}" destId="{42EDE6BA-9060-4FFA-A5B4-5AC8B03D31BA}" srcOrd="1" destOrd="0" presId="urn:microsoft.com/office/officeart/2005/8/layout/hList7"/>
    <dgm:cxn modelId="{CF355FF6-E0E8-424B-9164-4C54C1D417DC}" type="presParOf" srcId="{2C004319-57C6-4150-9CFC-66B47A55996B}" destId="{DCE79AEA-1FD7-4B4D-8585-AEDD06C4022A}" srcOrd="2" destOrd="0" presId="urn:microsoft.com/office/officeart/2005/8/layout/hList7"/>
    <dgm:cxn modelId="{3D268C76-EBF6-4708-A71A-8956E8C3FB48}" type="presParOf" srcId="{2C004319-57C6-4150-9CFC-66B47A55996B}" destId="{0A34DEB1-DB52-42E1-BCD7-82457CE8EEAC}" srcOrd="3" destOrd="0" presId="urn:microsoft.com/office/officeart/2005/8/layout/hList7"/>
    <dgm:cxn modelId="{FD7CBB3A-A3F8-4FBA-9DC3-AE0F48DBB141}" type="presParOf" srcId="{41144294-D4F4-4E76-832B-2C45203F147C}" destId="{C461DB75-7D31-499F-A736-12E7B4B4BE64}" srcOrd="1" destOrd="0" presId="urn:microsoft.com/office/officeart/2005/8/layout/hList7"/>
    <dgm:cxn modelId="{993EC8CA-647F-4112-A670-9BBD1D6CFAE4}" type="presParOf" srcId="{41144294-D4F4-4E76-832B-2C45203F147C}" destId="{7BE40431-2B82-4878-AE42-B4F4627E1C4C}" srcOrd="2" destOrd="0" presId="urn:microsoft.com/office/officeart/2005/8/layout/hList7"/>
    <dgm:cxn modelId="{0B1E2650-7809-4DA3-B327-0E3BE5B3C125}" type="presParOf" srcId="{7BE40431-2B82-4878-AE42-B4F4627E1C4C}" destId="{04B212B1-0601-43DF-BA0C-C442CD934935}" srcOrd="0" destOrd="0" presId="urn:microsoft.com/office/officeart/2005/8/layout/hList7"/>
    <dgm:cxn modelId="{8655126A-4E5F-45AE-8A35-7022B404ACFA}" type="presParOf" srcId="{7BE40431-2B82-4878-AE42-B4F4627E1C4C}" destId="{5ACBF6D2-1B48-4786-98A2-4E9F696E79BC}" srcOrd="1" destOrd="0" presId="urn:microsoft.com/office/officeart/2005/8/layout/hList7"/>
    <dgm:cxn modelId="{4FED8052-7C7D-45E6-8FD2-50FC7045E7F0}" type="presParOf" srcId="{7BE40431-2B82-4878-AE42-B4F4627E1C4C}" destId="{98626545-F4D1-4550-BA42-C42549EFF646}" srcOrd="2" destOrd="0" presId="urn:microsoft.com/office/officeart/2005/8/layout/hList7"/>
    <dgm:cxn modelId="{E2CB0E85-1815-4887-A1CE-8BEB90B96363}" type="presParOf" srcId="{7BE40431-2B82-4878-AE42-B4F4627E1C4C}" destId="{0BE86AE5-9118-4068-BF2C-7719E9DDAD9E}" srcOrd="3" destOrd="0" presId="urn:microsoft.com/office/officeart/2005/8/layout/hList7"/>
    <dgm:cxn modelId="{0EC11087-D914-401E-AE8C-07C5BA3EA2BB}" type="presParOf" srcId="{41144294-D4F4-4E76-832B-2C45203F147C}" destId="{63235D27-B6F7-4FE0-8483-AD2EA616DDD8}" srcOrd="3" destOrd="0" presId="urn:microsoft.com/office/officeart/2005/8/layout/hList7"/>
    <dgm:cxn modelId="{385F778D-495B-4E63-88B6-C7BF73BAEA04}" type="presParOf" srcId="{41144294-D4F4-4E76-832B-2C45203F147C}" destId="{2156DF6D-2806-4659-9EDE-6F6B02A58868}" srcOrd="4" destOrd="0" presId="urn:microsoft.com/office/officeart/2005/8/layout/hList7"/>
    <dgm:cxn modelId="{3CF581F7-33AC-4240-B7A1-3C954D031A4F}" type="presParOf" srcId="{2156DF6D-2806-4659-9EDE-6F6B02A58868}" destId="{0E163849-58FD-4683-B1F1-71EB905ADB35}" srcOrd="0" destOrd="0" presId="urn:microsoft.com/office/officeart/2005/8/layout/hList7"/>
    <dgm:cxn modelId="{A3577E4E-D31A-43BE-80E8-250567761F19}" type="presParOf" srcId="{2156DF6D-2806-4659-9EDE-6F6B02A58868}" destId="{8867DD12-37C0-4AE1-8A55-CF773EAE2E9B}" srcOrd="1" destOrd="0" presId="urn:microsoft.com/office/officeart/2005/8/layout/hList7"/>
    <dgm:cxn modelId="{69C21243-0295-4C3F-8697-CCC2E0B0AF2C}" type="presParOf" srcId="{2156DF6D-2806-4659-9EDE-6F6B02A58868}" destId="{61E71764-2584-4D89-9860-7DB2A9DA7A1F}" srcOrd="2" destOrd="0" presId="urn:microsoft.com/office/officeart/2005/8/layout/hList7"/>
    <dgm:cxn modelId="{D47369EC-655F-42EE-B047-2D1D90628614}" type="presParOf" srcId="{2156DF6D-2806-4659-9EDE-6F6B02A58868}" destId="{4AE6F4F6-0550-428A-B092-3BB04D76C551}" srcOrd="3" destOrd="0" presId="urn:microsoft.com/office/officeart/2005/8/layout/hList7"/>
    <dgm:cxn modelId="{DCCCE158-C588-48FF-AC3A-885450CE0D6D}" type="presParOf" srcId="{41144294-D4F4-4E76-832B-2C45203F147C}" destId="{D8F755AB-D626-45E7-AD71-A364FE30480D}" srcOrd="5" destOrd="0" presId="urn:microsoft.com/office/officeart/2005/8/layout/hList7"/>
    <dgm:cxn modelId="{8771224E-BA56-4560-BB8A-73F45428190E}" type="presParOf" srcId="{41144294-D4F4-4E76-832B-2C45203F147C}" destId="{19493AB2-13A1-4A8F-9FDF-67057A689A81}" srcOrd="6" destOrd="0" presId="urn:microsoft.com/office/officeart/2005/8/layout/hList7"/>
    <dgm:cxn modelId="{F5B6D6F1-CB8A-417D-8AA6-983DF34EEC58}" type="presParOf" srcId="{19493AB2-13A1-4A8F-9FDF-67057A689A81}" destId="{A51E1202-55F9-470D-B692-2192692CD671}" srcOrd="0" destOrd="0" presId="urn:microsoft.com/office/officeart/2005/8/layout/hList7"/>
    <dgm:cxn modelId="{A5D2F7AA-A755-402E-8F7C-C309F81B15F8}" type="presParOf" srcId="{19493AB2-13A1-4A8F-9FDF-67057A689A81}" destId="{76DDD4DF-4771-47C2-B93B-80EBB8385CDE}" srcOrd="1" destOrd="0" presId="urn:microsoft.com/office/officeart/2005/8/layout/hList7"/>
    <dgm:cxn modelId="{B2396696-A111-48A6-9C2A-76D05A49D882}" type="presParOf" srcId="{19493AB2-13A1-4A8F-9FDF-67057A689A81}" destId="{EE0D364D-54E6-4EAE-AB83-D6398A7928F4}" srcOrd="2" destOrd="0" presId="urn:microsoft.com/office/officeart/2005/8/layout/hList7"/>
    <dgm:cxn modelId="{D0A234BA-9D21-45EF-A6B8-8F002A92E6F5}" type="presParOf" srcId="{19493AB2-13A1-4A8F-9FDF-67057A689A81}" destId="{BA5660EE-D672-4AF2-88A1-69452FF49833}" srcOrd="3" destOrd="0" presId="urn:microsoft.com/office/officeart/2005/8/layout/hList7"/>
    <dgm:cxn modelId="{4104E378-E9A1-4401-BB96-EDDEBB341388}" type="presParOf" srcId="{41144294-D4F4-4E76-832B-2C45203F147C}" destId="{5CCE1A37-2863-4278-893C-CEFDC54D6463}" srcOrd="7" destOrd="0" presId="urn:microsoft.com/office/officeart/2005/8/layout/hList7"/>
    <dgm:cxn modelId="{6D7D18C5-12EE-4583-8D50-CE06C3A7D924}" type="presParOf" srcId="{41144294-D4F4-4E76-832B-2C45203F147C}" destId="{642E4E47-1078-4E35-A7C8-4FEDAF02E409}" srcOrd="8" destOrd="0" presId="urn:microsoft.com/office/officeart/2005/8/layout/hList7"/>
    <dgm:cxn modelId="{ABCF6B19-E36A-42C6-8100-7AE687114584}" type="presParOf" srcId="{642E4E47-1078-4E35-A7C8-4FEDAF02E409}" destId="{36A2730C-6567-42A6-A780-2F55D06B8D78}" srcOrd="0" destOrd="0" presId="urn:microsoft.com/office/officeart/2005/8/layout/hList7"/>
    <dgm:cxn modelId="{5B8EB9D0-A50A-46CA-9D96-9AE9415935E2}" type="presParOf" srcId="{642E4E47-1078-4E35-A7C8-4FEDAF02E409}" destId="{C1B1440F-F7CE-4DD0-A4ED-826E78982121}" srcOrd="1" destOrd="0" presId="urn:microsoft.com/office/officeart/2005/8/layout/hList7"/>
    <dgm:cxn modelId="{4916B000-ECE1-4F3C-A058-D26A3AD6323F}" type="presParOf" srcId="{642E4E47-1078-4E35-A7C8-4FEDAF02E409}" destId="{68B65DBF-7AAF-4A7A-BB75-17301DAB37BE}" srcOrd="2" destOrd="0" presId="urn:microsoft.com/office/officeart/2005/8/layout/hList7"/>
    <dgm:cxn modelId="{13318035-7C4A-49D6-A6F5-224F02A30874}" type="presParOf" srcId="{642E4E47-1078-4E35-A7C8-4FEDAF02E409}" destId="{7A33543D-168C-4B96-9908-09579D06FA05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18616C-3555-4317-8ECE-812D57846D78}">
      <dsp:nvSpPr>
        <dsp:cNvPr id="0" name=""/>
        <dsp:cNvSpPr/>
      </dsp:nvSpPr>
      <dsp:spPr>
        <a:xfrm>
          <a:off x="0" y="0"/>
          <a:ext cx="1857104" cy="347529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b" anchorCtr="1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Μαθησιακών Δυσκολιών</a:t>
          </a:r>
          <a:endParaRPr lang="en-US" sz="20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0" y="1390117"/>
        <a:ext cx="1857104" cy="1390117"/>
      </dsp:txXfrm>
    </dsp:sp>
    <dsp:sp modelId="{0A34DEB1-DB52-42E1-BCD7-82457CE8EEAC}">
      <dsp:nvSpPr>
        <dsp:cNvPr id="0" name=""/>
        <dsp:cNvSpPr/>
      </dsp:nvSpPr>
      <dsp:spPr>
        <a:xfrm>
          <a:off x="109579" y="22731"/>
          <a:ext cx="1643824" cy="164363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B212B1-0601-43DF-BA0C-C442CD934935}">
      <dsp:nvSpPr>
        <dsp:cNvPr id="0" name=""/>
        <dsp:cNvSpPr/>
      </dsp:nvSpPr>
      <dsp:spPr>
        <a:xfrm>
          <a:off x="1890290" y="0"/>
          <a:ext cx="1857104" cy="347529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b" anchorCtr="1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700" b="1" kern="12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Ειδικών </a:t>
          </a:r>
          <a:r>
            <a:rPr lang="el-GR" sz="1700" b="1" kern="12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Μονάδων και Ειδικών Προγραμμάτων</a:t>
          </a:r>
          <a:endParaRPr lang="en-US" sz="17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1890290" y="1390117"/>
        <a:ext cx="1857104" cy="1390117"/>
      </dsp:txXfrm>
    </dsp:sp>
    <dsp:sp modelId="{0BE86AE5-9118-4068-BF2C-7719E9DDAD9E}">
      <dsp:nvSpPr>
        <dsp:cNvPr id="0" name=""/>
        <dsp:cNvSpPr/>
      </dsp:nvSpPr>
      <dsp:spPr>
        <a:xfrm>
          <a:off x="2016309" y="12270"/>
          <a:ext cx="1643824" cy="1643824"/>
        </a:xfrm>
        <a:prstGeom prst="ellipse">
          <a:avLst/>
        </a:prstGeom>
        <a:blipFill>
          <a:blip xmlns:r="http://schemas.openxmlformats.org/officeDocument/2006/relationships"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3000" r="-53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163849-58FD-4683-B1F1-71EB905ADB35}">
      <dsp:nvSpPr>
        <dsp:cNvPr id="0" name=""/>
        <dsp:cNvSpPr/>
      </dsp:nvSpPr>
      <dsp:spPr>
        <a:xfrm>
          <a:off x="3803107" y="0"/>
          <a:ext cx="1857104" cy="347529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b" anchorCtr="1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700" b="1" kern="12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Ακοής</a:t>
          </a:r>
          <a:endParaRPr lang="en-US" sz="17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3803107" y="1390117"/>
        <a:ext cx="1857104" cy="1390117"/>
      </dsp:txXfrm>
    </dsp:sp>
    <dsp:sp modelId="{4AE6F4F6-0550-428A-B092-3BB04D76C551}">
      <dsp:nvSpPr>
        <dsp:cNvPr id="0" name=""/>
        <dsp:cNvSpPr/>
      </dsp:nvSpPr>
      <dsp:spPr>
        <a:xfrm>
          <a:off x="3929126" y="12270"/>
          <a:ext cx="1643824" cy="1643824"/>
        </a:xfrm>
        <a:prstGeom prst="ellipse">
          <a:avLst/>
        </a:prstGeom>
        <a:blipFill>
          <a:blip xmlns:r="http://schemas.openxmlformats.org/officeDocument/2006/relationships"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1E1202-55F9-470D-B692-2192692CD671}">
      <dsp:nvSpPr>
        <dsp:cNvPr id="0" name=""/>
        <dsp:cNvSpPr/>
      </dsp:nvSpPr>
      <dsp:spPr>
        <a:xfrm>
          <a:off x="5715925" y="0"/>
          <a:ext cx="1857104" cy="347529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b" anchorCtr="1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700" b="1" kern="12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Όρασης</a:t>
          </a:r>
          <a:endParaRPr lang="en-US" sz="1700" b="1" kern="1200" dirty="0">
            <a:solidFill>
              <a:schemeClr val="tx2">
                <a:lumMod val="50000"/>
              </a:schemeClr>
            </a:solidFill>
            <a:latin typeface="Trebuchet MS" panose="020B0603020202020204" pitchFamily="34" charset="0"/>
          </a:endParaRPr>
        </a:p>
      </dsp:txBody>
      <dsp:txXfrm>
        <a:off x="5715925" y="1390117"/>
        <a:ext cx="1857104" cy="1390117"/>
      </dsp:txXfrm>
    </dsp:sp>
    <dsp:sp modelId="{BA5660EE-D672-4AF2-88A1-69452FF49833}">
      <dsp:nvSpPr>
        <dsp:cNvPr id="0" name=""/>
        <dsp:cNvSpPr/>
      </dsp:nvSpPr>
      <dsp:spPr>
        <a:xfrm>
          <a:off x="5841943" y="12270"/>
          <a:ext cx="1643824" cy="1643824"/>
        </a:xfrm>
        <a:prstGeom prst="ellipse">
          <a:avLst/>
        </a:prstGeom>
        <a:blipFill>
          <a:blip xmlns:r="http://schemas.openxmlformats.org/officeDocument/2006/relationships"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699"/>
                    </a14:imgEffect>
                    <a14:imgEffect>
                      <a14:saturation sat="0"/>
                    </a14:imgEffect>
                    <a14:imgEffect>
                      <a14:brightnessContrast bright="69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A2730C-6567-42A6-A780-2F55D06B8D78}">
      <dsp:nvSpPr>
        <dsp:cNvPr id="0" name=""/>
        <dsp:cNvSpPr/>
      </dsp:nvSpPr>
      <dsp:spPr>
        <a:xfrm>
          <a:off x="7628742" y="0"/>
          <a:ext cx="1857104" cy="347529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b" anchorCtr="1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700" b="1" kern="1200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Κατ</a:t>
          </a:r>
          <a:r>
            <a:rPr lang="el-GR" sz="1700" b="1" kern="12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΄ </a:t>
          </a:r>
          <a:r>
            <a:rPr lang="el-GR" sz="1700" b="1" kern="1200" dirty="0" err="1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οίκον</a:t>
          </a:r>
          <a:r>
            <a:rPr lang="el-GR" sz="1700" b="1" kern="1200" dirty="0" smtClean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</a:rPr>
            <a:t> Εκπαίδευσης </a:t>
          </a:r>
          <a:endParaRPr lang="en-US" sz="17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7628742" y="1390117"/>
        <a:ext cx="1857104" cy="1390117"/>
      </dsp:txXfrm>
    </dsp:sp>
    <dsp:sp modelId="{7A33543D-168C-4B96-9908-09579D06FA05}">
      <dsp:nvSpPr>
        <dsp:cNvPr id="0" name=""/>
        <dsp:cNvSpPr/>
      </dsp:nvSpPr>
      <dsp:spPr>
        <a:xfrm>
          <a:off x="7732205" y="12270"/>
          <a:ext cx="1643824" cy="1643824"/>
        </a:xfrm>
        <a:prstGeom prst="ellipse">
          <a:avLst/>
        </a:prstGeom>
        <a:blipFill>
          <a:blip xmlns:r="http://schemas.openxmlformats.org/officeDocument/2006/relationships"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70ABD6-5BFA-4923-8FFD-5183D3466C00}">
      <dsp:nvSpPr>
        <dsp:cNvPr id="0" name=""/>
        <dsp:cNvSpPr/>
      </dsp:nvSpPr>
      <dsp:spPr>
        <a:xfrm>
          <a:off x="380334" y="3090143"/>
          <a:ext cx="8747703" cy="144565"/>
        </a:xfrm>
        <a:prstGeom prst="leftRightArrow">
          <a:avLst/>
        </a:prstGeom>
        <a:solidFill>
          <a:srgbClr val="00B0F0">
            <a:alpha val="0"/>
          </a:srgbClr>
        </a:solid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802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DD8EC5-876A-49BA-9F9F-663C164AD02C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802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076D9-4CAD-4E88-9DE8-914A75B13F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43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5622802" y="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FADC50-50C2-4844-8A94-56687014A911}" type="datetimeFigureOut">
              <a:rPr lang="el-GR" smtClean="0"/>
              <a:t>22/10/2024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4" y="6456613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5622802" y="6456613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E0594-7CD2-4FD6-8266-82623BE1A82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96518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E0594-7CD2-4FD6-8266-82623BE1A82C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31696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Παρακολουθούν το εν λόγω πρόγραμμα παιδιά τα οποία παρουσιάζουν μαθησιακές δυσκολίες ή/και δυσκολίες προσαρμογής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E0594-7CD2-4FD6-8266-82623BE1A82C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75199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Στο πλαίσιο του Προγράμματος </a:t>
            </a:r>
            <a:r>
              <a:rPr lang="el-GR" dirty="0" err="1" smtClean="0"/>
              <a:t>Προεπαγγελματικής</a:t>
            </a:r>
            <a:r>
              <a:rPr lang="el-GR" dirty="0" smtClean="0"/>
              <a:t> Εκπαίδευσης στο Λύκειο, τα παιδιά απασχολούνται δύο (2) φορές τη βδομάδα σε χώρους εκτός της σχολικής μονάδας.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E0594-7CD2-4FD6-8266-82623BE1A82C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908341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E0594-7CD2-4FD6-8266-82623BE1A82C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56427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E0594-7CD2-4FD6-8266-82623BE1A82C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917892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E0594-7CD2-4FD6-8266-82623BE1A82C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17198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Στόχος της παροχής σχολικού βοηθού/συνοδού είναι η υποστήριξη της φοίτησης παιδιών τα οποία δεν μπορούν να αυτοεξυπηρετηθούν.</a:t>
            </a:r>
          </a:p>
          <a:p>
            <a:r>
              <a:rPr lang="el-GR" dirty="0" smtClean="0"/>
              <a:t>Η υποστηρικτική τεχνολογία, όπως ο Ηλεκτρονικός Υπολογιστής και ειδικά εκπαιδευτικά λογισμικά, αποσκοπούν στην πρόσβαση των παιδιών στη μαθησιακή διαδικασία.</a:t>
            </a:r>
          </a:p>
          <a:p>
            <a:r>
              <a:rPr lang="el-GR" dirty="0" smtClean="0"/>
              <a:t>Οι κτηριακές προσαρμογές, όπως η τοποθέτηση πλαστικού δαπέδου και η εγκατάσταση ραμπών,  υλοποιούνται για την ομαλή φοίτηση των παιδιών στον σχολικό χώρο</a:t>
            </a:r>
          </a:p>
          <a:p>
            <a:r>
              <a:rPr lang="el-GR" dirty="0" smtClean="0"/>
              <a:t>Η παροχή μεταφορικού μέσου ή η καταβολή οδοιπορικών αφορά σε παιδιά που φοιτούν σε Ειδική Μονάδα εκτός της εκπαιδευτικής τους περιφέρειας</a:t>
            </a:r>
          </a:p>
          <a:p>
            <a:r>
              <a:rPr lang="el-GR" dirty="0" smtClean="0"/>
              <a:t>Ο ειδικός ατομικός εξοπλισμός αφορά, για παράδειγμα, σε ειδικά καθίσματα τάξης, σε ειδικούς ανελκυστήρες μετακίνησης και σε ειδικά θρανία. </a:t>
            </a:r>
          </a:p>
          <a:p>
            <a:endParaRPr lang="el-G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E0594-7CD2-4FD6-8266-82623BE1A82C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186576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Όλα τα παιδιά επαναξιολογούνται στην αλλαγή βαθμίδας, από το Γυμνάσιο στο Λύκειο ή στην Τεχνική Σχολή, και ενόψει </a:t>
            </a:r>
            <a:r>
              <a:rPr lang="el-GR" dirty="0" err="1" smtClean="0"/>
              <a:t>Παγκύπριων</a:t>
            </a:r>
            <a:r>
              <a:rPr lang="el-GR" dirty="0" smtClean="0"/>
              <a:t> Εξετάσεων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E0594-7CD2-4FD6-8266-82623BE1A82C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40371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Όλα τα παιδιά επαναξιολογούνται στην αλλαγή βαθμίδας, από το Γυμνάσιο στο Λύκειο ή στην Τεχνική Σχολή, και ενόψει </a:t>
            </a:r>
            <a:r>
              <a:rPr lang="el-GR" dirty="0" err="1" smtClean="0"/>
              <a:t>Παγκύπριων</a:t>
            </a:r>
            <a:r>
              <a:rPr lang="el-GR" dirty="0" smtClean="0"/>
              <a:t> Εξετάσεων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E0594-7CD2-4FD6-8266-82623BE1A82C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67084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E0594-7CD2-4FD6-8266-82623BE1A82C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918903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E0594-7CD2-4FD6-8266-82623BE1A82C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1612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E0594-7CD2-4FD6-8266-82623BE1A82C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31577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E0594-7CD2-4FD6-8266-82623BE1A82C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070953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E0594-7CD2-4FD6-8266-82623BE1A82C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12830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E0594-7CD2-4FD6-8266-82623BE1A82C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608299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Παρακολουθούν το εν λόγω πρόγραμμα παιδιά τα οποία παρουσιάζουν μαθησιακές δυσκολίες ή/και δυσκολίες προσαρμογής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E0594-7CD2-4FD6-8266-82623BE1A82C}" type="slidenum">
              <a:rPr lang="el-GR" smtClean="0"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7320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E0594-7CD2-4FD6-8266-82623BE1A82C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97061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E0594-7CD2-4FD6-8266-82623BE1A82C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09618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E0594-7CD2-4FD6-8266-82623BE1A82C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7974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Παρακολουθούν το εν λόγω πρόγραμμα παιδιά τα οποία παρουσιάζουν μαθησιακές δυσκολίες ή/και δυσκολίες </a:t>
            </a:r>
            <a:r>
              <a:rPr lang="el-GR" dirty="0" smtClean="0"/>
              <a:t>προσαρμογής</a:t>
            </a:r>
          </a:p>
          <a:p>
            <a:r>
              <a:rPr lang="el-GR" dirty="0" smtClean="0"/>
              <a:t>Να ενημερώνετ</a:t>
            </a:r>
            <a:r>
              <a:rPr lang="el-GR" baseline="0" dirty="0" smtClean="0"/>
              <a:t>ε τον/την ΒΔ ΕΑ για τις επαναλαμβανόμενες απουσίες παιδιών από τις στηρίξεις ο/η οποίος/α ακολούθως θα ενημερώσει το Γραφείο ΕΑ.</a:t>
            </a:r>
          </a:p>
          <a:p>
            <a:r>
              <a:rPr lang="el-GR" baseline="0" dirty="0" smtClean="0"/>
              <a:t>Υπάρχει έντυπο αξιολόγησης </a:t>
            </a:r>
            <a:r>
              <a:rPr lang="el-GR" baseline="0" dirty="0" err="1" smtClean="0"/>
              <a:t>ανα</a:t>
            </a:r>
            <a:r>
              <a:rPr lang="el-GR" baseline="0" dirty="0" smtClean="0"/>
              <a:t> τετράμηνο για τα παιδιά που παρακολουθούν μαθήματα στήριξης. </a:t>
            </a:r>
            <a:br>
              <a:rPr lang="el-GR" baseline="0" dirty="0" smtClean="0"/>
            </a:br>
            <a:r>
              <a:rPr lang="el-GR" baseline="0" dirty="0" smtClean="0"/>
              <a:t>Κάθε τετράμηνο θα πρέπει να σημειώνεται τι πρόοδο έχει κάνει το παιδί ώστε να μπορούν να ληφθούν αποφάσεις στις </a:t>
            </a:r>
            <a:r>
              <a:rPr lang="el-GR" baseline="0" dirty="0" err="1" smtClean="0"/>
              <a:t>πολυθεματικές</a:t>
            </a:r>
            <a:r>
              <a:rPr lang="el-GR" baseline="0" dirty="0" smtClean="0"/>
              <a:t> και να γίνουν εισηγήσεις από τους Συμβούλους,</a:t>
            </a:r>
            <a:endParaRPr lang="el-G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E0594-7CD2-4FD6-8266-82623BE1A82C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39341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Κατά τα διαγωνίσματα,  ο πρόσθετος χρόνος δύναται να παραχωρηθεί ως εξής:</a:t>
            </a:r>
            <a:endParaRPr lang="en-US" dirty="0" smtClean="0"/>
          </a:p>
          <a:p>
            <a:pPr marL="0" lvl="0" indent="0">
              <a:buNone/>
            </a:pP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να ολοκληρώνεται το εξεταστικό δοκίμιο κατά τη διάρκεια του μαθήματος στήριξης ή με επίβλεψη κάποιου άλλου εκπαιδευτικού στη Βιβλιοθήκη.</a:t>
            </a:r>
          </a:p>
          <a:p>
            <a:pPr marL="0" lvl="0" indent="0">
              <a:buNone/>
            </a:pPr>
            <a:r>
              <a:rPr lang="el-G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Σημειώνεται ότι δεν αφαιρείται άσκηση από το εξεταστικό δοκίμιο για εξυπηρέτηση της συγκεκριμένης διευκόλυνσης.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E0594-7CD2-4FD6-8266-82623BE1A82C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4905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E0594-7CD2-4FD6-8266-82623BE1A82C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53547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Παρακολουθούν το εν λόγω πρόγραμμα παιδιά τα οποία παρουσιάζουν μαθησιακές δυσκολίες ή/και δυσκολίες προσαρμογής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E0594-7CD2-4FD6-8266-82623BE1A82C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53891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73A17-8F6F-423A-A8F5-FE0C705E4F55}" type="datetime1">
              <a:rPr lang="el-GR" smtClean="0"/>
              <a:t>22/10/2024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F9C4561-2680-408E-B2D7-6F53A0743A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357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73A17-8F6F-423A-A8F5-FE0C705E4F55}" type="datetime1">
              <a:rPr lang="el-GR" smtClean="0"/>
              <a:t>22/10/2024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F9C4561-2680-408E-B2D7-6F53A0743A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8203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73A17-8F6F-423A-A8F5-FE0C705E4F55}" type="datetime1">
              <a:rPr lang="el-GR" smtClean="0"/>
              <a:t>22/10/2024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F9C4561-2680-408E-B2D7-6F53A0743ACA}" type="slidenum">
              <a:rPr lang="el-GR" smtClean="0"/>
              <a:t>‹#›</a:t>
            </a:fld>
            <a:endParaRPr lang="el-G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52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73A17-8F6F-423A-A8F5-FE0C705E4F55}" type="datetime1">
              <a:rPr lang="el-GR" smtClean="0"/>
              <a:t>22/10/2024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F9C4561-2680-408E-B2D7-6F53A0743A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363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73A17-8F6F-423A-A8F5-FE0C705E4F55}" type="datetime1">
              <a:rPr lang="el-GR" smtClean="0"/>
              <a:t>22/10/2024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F9C4561-2680-408E-B2D7-6F53A0743ACA}" type="slidenum">
              <a:rPr lang="el-GR" smtClean="0"/>
              <a:t>‹#›</a:t>
            </a:fld>
            <a:endParaRPr lang="el-G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9286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73A17-8F6F-423A-A8F5-FE0C705E4F55}" type="datetime1">
              <a:rPr lang="el-GR" smtClean="0"/>
              <a:t>22/10/2024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F9C4561-2680-408E-B2D7-6F53A0743A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5915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73A17-8F6F-423A-A8F5-FE0C705E4F55}" type="datetime1">
              <a:rPr lang="el-GR" smtClean="0"/>
              <a:t>22/10/2024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C4561-2680-408E-B2D7-6F53A0743A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6600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73A17-8F6F-423A-A8F5-FE0C705E4F55}" type="datetime1">
              <a:rPr lang="el-GR" smtClean="0"/>
              <a:t>22/10/2024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C4561-2680-408E-B2D7-6F53A0743A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8579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73A17-8F6F-423A-A8F5-FE0C705E4F55}" type="datetime1">
              <a:rPr lang="el-GR" smtClean="0"/>
              <a:t>22/10/2024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C4561-2680-408E-B2D7-6F53A0743A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802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73A17-8F6F-423A-A8F5-FE0C705E4F55}" type="datetime1">
              <a:rPr lang="el-GR" smtClean="0"/>
              <a:t>22/10/2024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F9C4561-2680-408E-B2D7-6F53A0743A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9922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73A17-8F6F-423A-A8F5-FE0C705E4F55}" type="datetime1">
              <a:rPr lang="el-GR" smtClean="0"/>
              <a:t>22/10/2024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F9C4561-2680-408E-B2D7-6F53A0743A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1779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73A17-8F6F-423A-A8F5-FE0C705E4F55}" type="datetime1">
              <a:rPr lang="el-GR" smtClean="0"/>
              <a:t>22/10/2024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F9C4561-2680-408E-B2D7-6F53A0743A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7693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73A17-8F6F-423A-A8F5-FE0C705E4F55}" type="datetime1">
              <a:rPr lang="el-GR" smtClean="0"/>
              <a:t>22/10/2024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C4561-2680-408E-B2D7-6F53A0743A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1987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73A17-8F6F-423A-A8F5-FE0C705E4F55}" type="datetime1">
              <a:rPr lang="el-GR" smtClean="0"/>
              <a:t>22/10/2024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C4561-2680-408E-B2D7-6F53A0743A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1535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73A17-8F6F-423A-A8F5-FE0C705E4F55}" type="datetime1">
              <a:rPr lang="el-GR" smtClean="0"/>
              <a:t>22/10/2024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C4561-2680-408E-B2D7-6F53A0743A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4006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73A17-8F6F-423A-A8F5-FE0C705E4F55}" type="datetime1">
              <a:rPr lang="el-GR" smtClean="0"/>
              <a:t>22/10/2024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F9C4561-2680-408E-B2D7-6F53A0743A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4077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73A17-8F6F-423A-A8F5-FE0C705E4F55}" type="datetime1">
              <a:rPr lang="el-GR" smtClean="0"/>
              <a:t>22/10/2024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F9C4561-2680-408E-B2D7-6F53A0743AC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9763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</p:sldLayoutIdLst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imerosi.moec.gov.cy/archeia/1/ypp17585h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imerosi.moec.gov.cy/ypp17585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s://enimerosi.moec.gov.cy/ypp17585" TargetMode="Externa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imerosi.moec.gov.cy/ypp12935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imerosi.moec.gov.cy/ypp12935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5A5CE36-A4A0-4074-BB32-1F92399362CD}"/>
              </a:ext>
            </a:extLst>
          </p:cNvPr>
          <p:cNvSpPr txBox="1"/>
          <p:nvPr/>
        </p:nvSpPr>
        <p:spPr>
          <a:xfrm>
            <a:off x="2093174" y="5260306"/>
            <a:ext cx="63770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Φροσούλα</a:t>
            </a:r>
            <a:r>
              <a:rPr lang="el-GR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b="1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Ταλιαδώρου</a:t>
            </a:r>
            <a: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Συνδετική Λειτουργός ΜΤΕΕΚ</a:t>
            </a:r>
            <a:r>
              <a:rPr lang="x-none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x-none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Γραφείο </a:t>
            </a:r>
            <a:r>
              <a:rPr lang="el-G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Ειδικής Αγωγής και </a:t>
            </a:r>
            <a: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Εκπαίδευσης</a:t>
            </a:r>
            <a:b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l-GR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93175" y="2976616"/>
            <a:ext cx="8915399" cy="2262781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l-GR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ΠΡΟΓΡΑΜΜΑΤΑ</a:t>
            </a:r>
            <a:r>
              <a:rPr lang="x-none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r>
              <a:rPr lang="el-GR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ΕΙΔΙΚΗΣ ΑΓΩΓΗΣ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l-GR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ΣΤΗ</a:t>
            </a:r>
            <a:r>
              <a:rPr lang="x-none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r>
              <a:rPr lang="el-GR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ΜΕΣΗ ΓΕΝΙΚΗ </a:t>
            </a:r>
            <a:br>
              <a:rPr lang="el-GR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</a:br>
            <a:r>
              <a:rPr lang="el-GR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ΚΑΙ ΣΤΗ</a:t>
            </a:r>
            <a:r>
              <a:rPr lang="x-none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r>
              <a:rPr lang="el-GR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ΜΕΣΗ ΤΕΧΝΙΚΗ </a:t>
            </a:r>
            <a:r>
              <a:rPr lang="x-none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/>
            </a:r>
            <a:br>
              <a:rPr lang="x-none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</a:br>
            <a:r>
              <a:rPr lang="el-GR" sz="36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ΕΠΑΓΓΕΛΜΑΤΙΚΗ ΕΚΠΑΙΔΕΥΣΗ ΚΑΙ ΚΑΤΑΡΤΙΣΗ (ΜΤΕΕΚ)</a:t>
            </a:r>
            <a:r>
              <a:rPr lang="el-G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CFC59-8BA7-48AC-8AFC-AB267DAD264F}" type="datetime1">
              <a:rPr lang="el-GR" smtClean="0"/>
              <a:t>22/10/2024</a:t>
            </a:fld>
            <a:endParaRPr lang="el-GR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C4561-2680-408E-B2D7-6F53A0743ACA}" type="slidenum">
              <a:rPr lang="el-GR" smtClean="0"/>
              <a:t>1</a:t>
            </a:fld>
            <a:endParaRPr lang="el-GR"/>
          </a:p>
        </p:txBody>
      </p:sp>
      <p:grpSp>
        <p:nvGrpSpPr>
          <p:cNvPr id="13" name="Group 4"/>
          <p:cNvGrpSpPr>
            <a:grpSpLocks noChangeAspect="1"/>
          </p:cNvGrpSpPr>
          <p:nvPr/>
        </p:nvGrpSpPr>
        <p:grpSpPr bwMode="auto">
          <a:xfrm>
            <a:off x="2224288" y="785713"/>
            <a:ext cx="1346684" cy="1346684"/>
            <a:chOff x="1389" y="501"/>
            <a:chExt cx="939" cy="939"/>
          </a:xfrm>
          <a:solidFill>
            <a:srgbClr val="FFFFFF"/>
          </a:solidFill>
        </p:grpSpPr>
        <p:sp>
          <p:nvSpPr>
            <p:cNvPr id="1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89" y="501"/>
              <a:ext cx="939" cy="93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9" y="501"/>
              <a:ext cx="939" cy="93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5A5CE36-A4A0-4074-BB32-1F92399362CD}"/>
              </a:ext>
            </a:extLst>
          </p:cNvPr>
          <p:cNvSpPr txBox="1"/>
          <p:nvPr/>
        </p:nvSpPr>
        <p:spPr>
          <a:xfrm>
            <a:off x="3542097" y="1838103"/>
            <a:ext cx="6377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Υπουργείο 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Παιδείας, Αθλητισμού και Νεολαίας</a:t>
            </a:r>
            <a:endParaRPr lang="el-GR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6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CB3B-067C-430F-907D-B59C583C7380}" type="datetime1">
              <a:rPr lang="el-GR" smtClean="0"/>
              <a:t>22/10/2024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2" y="6453442"/>
            <a:ext cx="7619999" cy="365125"/>
          </a:xfr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C4561-2680-408E-B2D7-6F53A0743ACA}" type="slidenum">
              <a:rPr lang="el-GR" smtClean="0"/>
              <a:t>10</a:t>
            </a:fld>
            <a:endParaRPr lang="el-GR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84213" y="115888"/>
            <a:ext cx="6870700" cy="11890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altLang="en-US" b="1" dirty="0" smtClean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594073" y="1804326"/>
            <a:ext cx="8292100" cy="540813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buNone/>
              <a:tabLst>
                <a:tab pos="171450" algn="l"/>
                <a:tab pos="228600" algn="l"/>
              </a:tabLst>
            </a:pPr>
            <a:r>
              <a:rPr lang="el-GR" sz="2300" spc="-15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Όπου </a:t>
            </a:r>
            <a:r>
              <a:rPr lang="el-GR" sz="2300" spc="-1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χρειάζεται, να γίνονται διαφοροποιήσεις </a:t>
            </a:r>
            <a:r>
              <a:rPr lang="el-GR" sz="2300" u="sng" spc="-1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της οπτικής παρουσίασης</a:t>
            </a:r>
            <a:r>
              <a:rPr lang="el-GR" sz="2300" spc="-1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του εξεταστικού δοκιμίου, οι οποίες να περιλαμβάνουν: </a:t>
            </a:r>
            <a:endParaRPr lang="en-US" sz="23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el-GR" sz="2300" spc="-1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el-GR" sz="2300" spc="-15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α)</a:t>
            </a:r>
            <a:r>
              <a:rPr lang="el-GR" sz="2300" spc="-1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l-GR" sz="2300" spc="-15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ποσοστιαία </a:t>
            </a:r>
            <a:r>
              <a:rPr lang="el-GR" sz="2300" spc="-1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μεγέθυνση των γραμμάτων του εξεταστικού δοκιμίου, σχημάτων σχεδιαγραμμάτων, γραφικών,</a:t>
            </a:r>
            <a:r>
              <a:rPr lang="el-GR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l-GR" sz="2300" spc="-1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ανάλογα με την περίπτωση</a:t>
            </a:r>
            <a:endParaRPr lang="en-US" sz="23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el-GR" sz="2300" spc="-1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(β) </a:t>
            </a:r>
            <a:r>
              <a:rPr lang="el-GR" sz="2300" spc="-1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απλοποίηση της γλωσσικής διατύπωσης του εξεταστικού δοκιμίου, νοουμένου ότι δεν προδιαγράφεται η απάντηση</a:t>
            </a:r>
            <a:r>
              <a:rPr lang="el-GR" sz="2300" spc="-15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l-GR" sz="2300" spc="-15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el-GR" sz="2300" spc="-15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el-GR" sz="2300" spc="-1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γ) χρήση οθόνης αφής</a:t>
            </a:r>
            <a:endParaRPr lang="en-US" sz="23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el-GR" sz="2300" spc="-1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(δ) ανάγνωση των ερωτήσεων στους/στις υποψήφιους/</a:t>
            </a:r>
            <a:r>
              <a:rPr lang="el-GR" sz="2300" spc="-1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ες</a:t>
            </a:r>
            <a:r>
              <a:rPr lang="el-GR" sz="2300" spc="-1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όταν η πρόσβαση στο εξεταστικό δοκίμιο είναι αδύνατη</a:t>
            </a:r>
            <a:endParaRPr lang="en-US" sz="23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el-GR" sz="2300" spc="-1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el-GR" sz="2300" spc="-15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ε)</a:t>
            </a:r>
            <a:r>
              <a:rPr lang="el-GR" sz="2300" spc="-1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l-GR" sz="2300" spc="-15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νοηματική</a:t>
            </a:r>
            <a:r>
              <a:rPr lang="en-CY" sz="2300" spc="-15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l-GR" sz="2300" spc="-15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υποβολή ή</a:t>
            </a:r>
            <a:r>
              <a:rPr lang="en-CY" sz="2300" spc="-15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l-GR" sz="2300" spc="-15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χειλανάγνωση</a:t>
            </a:r>
            <a:r>
              <a:rPr lang="el-GR" sz="2300" spc="-15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l-GR" sz="2300" spc="-1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των </a:t>
            </a:r>
            <a:r>
              <a:rPr lang="el-GR" sz="2300" spc="-15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ερωτήσεων</a:t>
            </a:r>
            <a:r>
              <a:rPr lang="en-CY" sz="2300" spc="-15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l-GR" sz="2300" spc="-15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σε </a:t>
            </a:r>
            <a:r>
              <a:rPr lang="el-GR" sz="2300" spc="-1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κωφούς/</a:t>
            </a:r>
            <a:r>
              <a:rPr lang="el-GR" sz="2300" spc="-1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ές</a:t>
            </a:r>
            <a:r>
              <a:rPr lang="el-GR" sz="2300" spc="-1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υποψήφιους/</a:t>
            </a:r>
            <a:r>
              <a:rPr lang="el-GR" sz="2300" spc="-1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ες</a:t>
            </a:r>
            <a:r>
              <a:rPr lang="el-GR" sz="2300" spc="-1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από ειδικούς εκπαιδευτικούς κωφών</a:t>
            </a:r>
            <a:endParaRPr lang="en-US" sz="23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el-GR" sz="2300" spc="-1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el-GR" sz="2300" spc="-1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στ</a:t>
            </a:r>
            <a:r>
              <a:rPr lang="el-GR" sz="2300" spc="-1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χρήση  ειδικών </a:t>
            </a:r>
            <a:r>
              <a:rPr lang="el-GR" sz="2300" spc="-15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ενισχυτών στα  </a:t>
            </a:r>
            <a:r>
              <a:rPr lang="el-GR" sz="2300" spc="-1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δοκίμια ακρόασης-κατανόησης για κωφούς/</a:t>
            </a:r>
            <a:r>
              <a:rPr lang="el-GR" sz="2300" spc="-1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ές</a:t>
            </a:r>
            <a:r>
              <a:rPr lang="el-GR" sz="2300" spc="-1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υποψήφιους/</a:t>
            </a:r>
            <a:r>
              <a:rPr lang="el-GR" sz="2300" spc="-1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ες</a:t>
            </a:r>
            <a:endParaRPr lang="en-US" sz="23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el-GR" sz="2300" spc="-1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(ζ) χρήση ηχογραφημένων ερωτήσεων. </a:t>
            </a:r>
            <a:r>
              <a:rPr lang="en-US" sz="2300" spc="-1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</a:t>
            </a:r>
            <a:r>
              <a:rPr lang="el-GR" sz="2300" spc="-1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l-GR" sz="2300" spc="-15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διαφοροποίηση</a:t>
            </a:r>
            <a:r>
              <a:rPr lang="en-CY" sz="2300" spc="-15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l-GR" sz="2300" spc="-15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αυτή </a:t>
            </a:r>
            <a:r>
              <a:rPr lang="el-GR" sz="2300" spc="-1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επιτρέπεται σε εξαιρετικές περιπτώσεις και μόνο όταν δεν υπάρχει άλλος τρόπος στήριξης των υποψηφίων</a:t>
            </a:r>
            <a:endParaRPr lang="en-US" sz="23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el-GR" sz="2300" spc="-1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(η</a:t>
            </a:r>
            <a:r>
              <a:rPr lang="el-GR" sz="2300" spc="-15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</a:t>
            </a:r>
            <a:r>
              <a:rPr lang="el-GR" sz="2300" spc="-1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μεταγλώττιση σε και από </a:t>
            </a:r>
            <a:r>
              <a:rPr lang="el-GR" sz="2300" spc="-15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Braile</a:t>
            </a:r>
            <a:r>
              <a:rPr lang="el-GR" sz="2300" spc="-1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από λειτουργούς της  Σχολής</a:t>
            </a:r>
            <a:r>
              <a:rPr lang="el-GR" sz="23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l-GR" sz="2300" spc="-15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Τυφλών</a:t>
            </a:r>
            <a:endParaRPr lang="en-US" sz="23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endParaRPr lang="en-US" dirty="0" smtClean="0">
              <a:solidFill>
                <a:prstClr val="black"/>
              </a:solidFill>
            </a:endParaRP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endParaRPr lang="el-GR" dirty="0" smtClean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endParaRPr lang="el-GR" dirty="0" smtClean="0"/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endParaRPr lang="en-US" dirty="0" smtClean="0"/>
          </a:p>
        </p:txBody>
      </p:sp>
      <p:sp>
        <p:nvSpPr>
          <p:cNvPr id="12" name="Oval 11"/>
          <p:cNvSpPr/>
          <p:nvPr/>
        </p:nvSpPr>
        <p:spPr>
          <a:xfrm>
            <a:off x="800124" y="1304925"/>
            <a:ext cx="1643824" cy="1643639"/>
          </a:xfrm>
          <a:prstGeom prst="ellipse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4923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443948" y="776510"/>
            <a:ext cx="8442225" cy="936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alt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Πρόγραμμα </a:t>
            </a:r>
            <a:r>
              <a:rPr lang="el-GR" alt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μαθησιακών </a:t>
            </a:r>
            <a:r>
              <a:rPr lang="el-GR" alt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δυσκολίων</a:t>
            </a:r>
            <a:r>
              <a:rPr lang="en-CY" alt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/>
            </a:r>
            <a:br>
              <a:rPr lang="en-CY" alt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</a:br>
            <a:r>
              <a:rPr lang="el-GR" sz="1800" u="sng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Διευκολύνσεις όπως προνοούνται από τη Νομοθεσία </a:t>
            </a:r>
          </a:p>
        </p:txBody>
      </p:sp>
    </p:spTree>
    <p:extLst>
      <p:ext uri="{BB962C8B-B14F-4D97-AF65-F5344CB8AC3E}">
        <p14:creationId xmlns:p14="http://schemas.microsoft.com/office/powerpoint/2010/main" val="208732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el-GR" altLang="en-US" dirty="0" smtClean="0"/>
          </a:p>
          <a:p>
            <a:pPr algn="just" eaLnBrk="1" hangingPunct="1">
              <a:lnSpc>
                <a:spcPct val="80000"/>
              </a:lnSpc>
            </a:pPr>
            <a:endParaRPr lang="el-GR" alt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EC58B-9B0A-4B66-A0B2-B6E752FF2EB5}" type="datetime1">
              <a:rPr lang="el-GR" smtClean="0"/>
              <a:t>22/10/2024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C4561-2680-408E-B2D7-6F53A0743ACA}" type="slidenum">
              <a:rPr lang="el-GR" smtClean="0"/>
              <a:t>11</a:t>
            </a:fld>
            <a:endParaRPr lang="el-GR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291548" y="624110"/>
            <a:ext cx="7127875" cy="9366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altLang="en-US" sz="32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2509891" y="1716823"/>
            <a:ext cx="8424862" cy="5040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l-GR" altLang="en-US" dirty="0" smtClean="0">
              <a:latin typeface="Trebuchet MS" panose="020B0603020202020204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2509891" y="1379939"/>
            <a:ext cx="8424862" cy="5040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80000"/>
              </a:lnSpc>
              <a:buNone/>
            </a:pPr>
            <a:endParaRPr lang="el-GR" altLang="en-US" dirty="0" smtClean="0"/>
          </a:p>
          <a:p>
            <a:pPr algn="just">
              <a:lnSpc>
                <a:spcPct val="80000"/>
              </a:lnSpc>
            </a:pPr>
            <a:r>
              <a:rPr lang="el-GR" altLang="en-US" sz="2500" b="1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Σε όλ</a:t>
            </a:r>
            <a:r>
              <a:rPr lang="el-GR" altLang="en-US" sz="25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ε</a:t>
            </a:r>
            <a:r>
              <a:rPr lang="el-GR" altLang="en-US" sz="2500" b="1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ς τις Ειδικές Μονάδες:</a:t>
            </a:r>
          </a:p>
          <a:p>
            <a:pPr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el-GR" altLang="en-US" sz="2500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τα παιδιά παρακολουθούν ειδικά διαμορφωμένο Εκπαιδευτικό Πρόγραμμα και παράλληλα εντάσσονται στη Γενική Τάξη.</a:t>
            </a:r>
            <a:r>
              <a:rPr lang="x-none" altLang="en-US" sz="2500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/>
            </a:r>
            <a:br>
              <a:rPr lang="x-none" altLang="en-US" sz="2500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</a:br>
            <a:endParaRPr lang="el-GR" altLang="en-US" sz="2500" dirty="0" smtClean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el-GR" altLang="en-US" sz="25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Στις Ειδικές Μονάδες </a:t>
            </a:r>
            <a:r>
              <a:rPr lang="en-CY" altLang="en-US" sz="25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/ </a:t>
            </a:r>
            <a:r>
              <a:rPr lang="el-GR" altLang="en-US" sz="25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Ειδικά Προγράμματα ΤΕΣΕΚ:</a:t>
            </a:r>
          </a:p>
          <a:p>
            <a:pPr algn="just">
              <a:lnSpc>
                <a:spcPct val="60000"/>
              </a:lnSpc>
              <a:buFont typeface="Courier New" panose="02070309020205020404" pitchFamily="49" charset="0"/>
              <a:buChar char="o"/>
            </a:pPr>
            <a:r>
              <a:rPr lang="el-GR" altLang="en-US" sz="25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λειτουργεί Πρόγραμμα Επαγγελματικής Εκπαίδευσης στον Κλάδο των Ξενοδοχειακών και </a:t>
            </a:r>
            <a:r>
              <a:rPr lang="el-GR" sz="2500" dirty="0">
                <a:solidFill>
                  <a:schemeClr val="tx1"/>
                </a:solidFill>
                <a:latin typeface="Trebuchet MS" panose="020B0603020202020204" pitchFamily="34" charset="0"/>
              </a:rPr>
              <a:t>Κομμωτικής</a:t>
            </a:r>
            <a:endParaRPr lang="en-US" altLang="en-US" sz="25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0" indent="0" algn="just">
              <a:lnSpc>
                <a:spcPct val="80000"/>
              </a:lnSpc>
              <a:buNone/>
            </a:pPr>
            <a:endParaRPr lang="el-GR" altLang="en-US" sz="2500" b="1" dirty="0" smtClean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el-GR" altLang="en-US" sz="2500" b="1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Στις </a:t>
            </a:r>
            <a:r>
              <a:rPr lang="el-GR" altLang="en-US" sz="2500" b="1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Ειδικές Μονάδες Λυκείων:</a:t>
            </a:r>
          </a:p>
          <a:p>
            <a:pPr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el-GR" altLang="en-US" sz="2500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λειτουργεί το Πρόγραμμα </a:t>
            </a:r>
            <a:r>
              <a:rPr lang="el-GR" altLang="en-US" sz="2500" dirty="0" err="1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Προεπαγγελματικής</a:t>
            </a:r>
            <a:r>
              <a:rPr lang="el-GR" altLang="en-US" sz="2500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 Εκπαίδευσης.</a:t>
            </a:r>
            <a:r>
              <a:rPr lang="x-none" altLang="en-US" sz="2500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/>
            </a:r>
            <a:br>
              <a:rPr lang="x-none" altLang="en-US" sz="2500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</a:br>
            <a:endParaRPr lang="el-GR" altLang="en-US" sz="2500" dirty="0" smtClean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l-GR" altLang="en-US" sz="2200" dirty="0" smtClean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443948" y="776510"/>
            <a:ext cx="7127875" cy="9366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alt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Πρόγραμμα Ειδικής Μονάδας</a:t>
            </a:r>
            <a:endParaRPr lang="en-US" alt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85156" y="4504499"/>
            <a:ext cx="1972334" cy="1972887"/>
          </a:xfrm>
          <a:prstGeom prst="ellipse">
            <a:avLst/>
          </a:prstGeom>
          <a:blipFill dpi="0" rotWithShape="1">
            <a:blip r:embed="rId3">
              <a:alphaModFix amt="95000"/>
              <a:duotone>
                <a:schemeClr val="accent1">
                  <a:hueOff val="0"/>
                  <a:satOff val="0"/>
                  <a:lumOff val="0"/>
                  <a:alphaOff val="0"/>
                  <a:shade val="20000"/>
                  <a:satMod val="200000"/>
                </a:schemeClr>
                <a:schemeClr val="accent1">
                  <a:hueOff val="0"/>
                  <a:satOff val="0"/>
                  <a:lumOff val="0"/>
                  <a:alphaOff val="0"/>
                  <a:tint val="12000"/>
                  <a:satMod val="19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73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4923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Rectangle 15"/>
          <p:cNvSpPr/>
          <p:nvPr/>
        </p:nvSpPr>
        <p:spPr>
          <a:xfrm>
            <a:off x="2719163" y="4822280"/>
            <a:ext cx="1948888" cy="1337327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83588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el-GR" altLang="en-US" dirty="0" smtClean="0"/>
          </a:p>
          <a:p>
            <a:pPr algn="just" eaLnBrk="1" hangingPunct="1">
              <a:lnSpc>
                <a:spcPct val="80000"/>
              </a:lnSpc>
            </a:pPr>
            <a:endParaRPr lang="el-GR" alt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EC58B-9B0A-4B66-A0B2-B6E752FF2EB5}" type="datetime1">
              <a:rPr lang="el-GR" smtClean="0"/>
              <a:t>22/10/2024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C4561-2680-408E-B2D7-6F53A0743ACA}" type="slidenum">
              <a:rPr lang="el-GR" smtClean="0"/>
              <a:t>12</a:t>
            </a:fld>
            <a:endParaRPr lang="el-GR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291548" y="624110"/>
            <a:ext cx="7127875" cy="9366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altLang="en-US" sz="32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2509891" y="1716823"/>
            <a:ext cx="8424862" cy="5040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l-GR" altLang="en-US" dirty="0" smtClean="0">
              <a:latin typeface="Trebuchet MS" panose="020B0603020202020204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2336637" y="1379939"/>
            <a:ext cx="8424862" cy="5040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80000"/>
              </a:lnSpc>
            </a:pPr>
            <a:endParaRPr lang="el-GR" altLang="en-US" dirty="0" smtClean="0"/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l-GR" altLang="en-US" sz="2200" dirty="0" smtClean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994561" y="3093236"/>
            <a:ext cx="8424862" cy="5040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80000"/>
              </a:lnSpc>
              <a:buNone/>
            </a:pPr>
            <a:endParaRPr lang="el-GR" altLang="en-US" dirty="0" smtClean="0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2306155" y="1359089"/>
            <a:ext cx="8424862" cy="5040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80000"/>
              </a:lnSpc>
              <a:buNone/>
            </a:pPr>
            <a:endParaRPr lang="el-GR" altLang="en-US" dirty="0" smtClean="0"/>
          </a:p>
          <a:p>
            <a:pPr algn="just">
              <a:lnSpc>
                <a:spcPct val="90000"/>
              </a:lnSpc>
              <a:buFont typeface="Arial" charset="0"/>
              <a:buChar char="•"/>
              <a:defRPr/>
            </a:pPr>
            <a:r>
              <a:rPr lang="el-GR" sz="25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Εκπαιδευτική Στήριξη συνήθως σε ατομικό </a:t>
            </a:r>
            <a:r>
              <a:rPr lang="el-GR" sz="2500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επίπεδο</a:t>
            </a:r>
            <a:br>
              <a:rPr lang="el-GR" sz="2500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</a:br>
            <a:endParaRPr lang="el-GR" sz="2500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el-GR" sz="25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Απαλλαγή και απόσυρση από μαθήματα με στόχο την παροχή εκπαιδευτικής στήριξης </a:t>
            </a:r>
            <a:r>
              <a:rPr lang="el-GR" sz="2500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/>
            </a:r>
            <a:br>
              <a:rPr lang="el-GR" sz="2500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</a:br>
            <a:endParaRPr lang="el-GR" sz="2500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algn="just">
              <a:lnSpc>
                <a:spcPct val="90000"/>
              </a:lnSpc>
              <a:buFont typeface="Arial" charset="0"/>
              <a:buChar char="•"/>
              <a:defRPr/>
            </a:pPr>
            <a:r>
              <a:rPr lang="el-GR" sz="25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Διευκολύνσεις όπως προνοούνται από τη Νομοθεσία </a:t>
            </a:r>
          </a:p>
          <a:p>
            <a:pPr marL="0" indent="0" algn="just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l-GR" sz="2200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π.χ. </a:t>
            </a:r>
            <a:r>
              <a:rPr lang="el-GR" sz="22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απαλλαγή από το μέρος της ακρόασης στις ξένες </a:t>
            </a:r>
            <a:r>
              <a:rPr lang="el-GR" sz="2200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γλώσσες</a:t>
            </a:r>
          </a:p>
          <a:p>
            <a:pPr marL="0" indent="0" algn="just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l-GR" sz="22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π</a:t>
            </a:r>
            <a:r>
              <a:rPr lang="el-GR" sz="2200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.χ. διαφοροποίηση </a:t>
            </a:r>
            <a:r>
              <a:rPr lang="el-GR" sz="22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της οπτικής παρουσίασης του εκπαιδευτικού υλικού και </a:t>
            </a:r>
            <a:r>
              <a:rPr lang="el-GR" sz="2200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των εξεταστικών </a:t>
            </a:r>
            <a:r>
              <a:rPr lang="el-GR" sz="22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δοκιμίων.</a:t>
            </a:r>
          </a:p>
          <a:p>
            <a: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l-GR" sz="24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l-GR" altLang="en-US" sz="2200" dirty="0" smtClean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443948" y="776510"/>
            <a:ext cx="7127875" cy="9366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alt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Πρόγραμμα ακοής και όρασης</a:t>
            </a:r>
            <a:endParaRPr lang="en-US" alt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15351" y="1309800"/>
            <a:ext cx="1966541" cy="1966541"/>
          </a:xfrm>
          <a:prstGeom prst="ellipse">
            <a:avLst/>
          </a:prstGeom>
          <a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4923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Oval 18"/>
          <p:cNvSpPr/>
          <p:nvPr/>
        </p:nvSpPr>
        <p:spPr>
          <a:xfrm>
            <a:off x="531812" y="3297191"/>
            <a:ext cx="1847560" cy="1847560"/>
          </a:xfrm>
          <a:prstGeom prst="ellipse">
            <a:avLst/>
          </a:prstGeom>
          <a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699"/>
                      </a14:imgEffect>
                      <a14:imgEffect>
                        <a14:saturation sat="0"/>
                      </a14:imgEffect>
                      <a14:imgEffect>
                        <a14:brightnessContrast bright="69000" contras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7000" r="-37000"/>
            </a:stretch>
          </a:blipFill>
          <a:ln>
            <a:solidFill>
              <a:srgbClr val="F4923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78171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el-GR" altLang="en-US" dirty="0" smtClean="0"/>
          </a:p>
          <a:p>
            <a:pPr algn="just" eaLnBrk="1" hangingPunct="1">
              <a:lnSpc>
                <a:spcPct val="80000"/>
              </a:lnSpc>
            </a:pPr>
            <a:endParaRPr lang="el-GR" alt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EC58B-9B0A-4B66-A0B2-B6E752FF2EB5}" type="datetime1">
              <a:rPr lang="el-GR" smtClean="0"/>
              <a:t>22/10/2024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C4561-2680-408E-B2D7-6F53A0743ACA}" type="slidenum">
              <a:rPr lang="el-GR" smtClean="0"/>
              <a:t>13</a:t>
            </a:fld>
            <a:endParaRPr lang="el-GR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291548" y="624110"/>
            <a:ext cx="7127875" cy="9366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altLang="en-US" sz="32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2509891" y="1716823"/>
            <a:ext cx="8424862" cy="5040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l-GR" altLang="en-US" dirty="0" smtClean="0">
              <a:latin typeface="Trebuchet MS" panose="020B0603020202020204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2336637" y="1379939"/>
            <a:ext cx="8424862" cy="5040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80000"/>
              </a:lnSpc>
            </a:pPr>
            <a:endParaRPr lang="el-GR" altLang="en-US" dirty="0" smtClean="0"/>
          </a:p>
          <a:p>
            <a:pPr algn="just">
              <a:lnSpc>
                <a:spcPct val="90000"/>
              </a:lnSpc>
            </a:pPr>
            <a:r>
              <a:rPr lang="el-GR" altLang="en-US" sz="25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Προσφέρεται σε παιδιά που για λόγους </a:t>
            </a:r>
            <a:r>
              <a:rPr lang="el-GR" altLang="en-US" sz="2500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σωματικής ή/και ψυχικής υγείας </a:t>
            </a:r>
            <a:r>
              <a:rPr lang="el-GR" altLang="en-US" sz="25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δεν μπορούν για μακρύ χρονικό διάστημα να </a:t>
            </a:r>
            <a:r>
              <a:rPr lang="el-GR" altLang="en-US" sz="2500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παρακολουθήσουν </a:t>
            </a:r>
            <a:r>
              <a:rPr lang="el-GR" altLang="en-US" sz="25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το </a:t>
            </a:r>
            <a:r>
              <a:rPr lang="el-GR" altLang="en-US" sz="2500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σχολικό </a:t>
            </a:r>
            <a:r>
              <a:rPr lang="el-GR" altLang="en-US" sz="2500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πρόγραμμα στο χώρο του σχολείου</a:t>
            </a:r>
            <a:endParaRPr lang="el-GR" altLang="en-US" sz="2500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algn="just">
              <a:lnSpc>
                <a:spcPct val="90000"/>
              </a:lnSpc>
            </a:pPr>
            <a:r>
              <a:rPr lang="el-GR" altLang="en-US" sz="25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Εκπαιδευτική Στήριξη σε </a:t>
            </a:r>
            <a:r>
              <a:rPr lang="el-GR" altLang="en-US" sz="2500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εξεταζόμενα μαθήματα</a:t>
            </a:r>
            <a:br>
              <a:rPr lang="el-GR" altLang="en-US" sz="2500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</a:br>
            <a:endParaRPr lang="el-GR" altLang="en-US" sz="2500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l-GR" altLang="en-US" sz="25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Εκπόνηση μικρών εργασιών στα μη εξεταζόμενα </a:t>
            </a:r>
            <a:r>
              <a:rPr lang="el-GR" altLang="en-US" sz="2500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μαθήματα</a:t>
            </a:r>
            <a:br>
              <a:rPr lang="el-GR" altLang="en-US" sz="2500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</a:br>
            <a:endParaRPr lang="el-GR" altLang="en-US" sz="2500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algn="just">
              <a:lnSpc>
                <a:spcPct val="90000"/>
              </a:lnSpc>
            </a:pPr>
            <a:r>
              <a:rPr lang="el-GR" altLang="en-US" sz="25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Ο χώρος διεξαγωγής των μαθημάτων ορίζεται βάσει των δεδομένων που ισχύουν σε κάθε περίπτωση.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US" altLang="en-US" sz="2000" b="1" dirty="0">
                <a:latin typeface="Calibri Light" panose="020F0302020204030204" pitchFamily="34" charset="0"/>
                <a:cs typeface="Calibri Light" panose="020F0302020204030204" pitchFamily="34" charset="0"/>
                <a:hlinkClick r:id="rId3"/>
              </a:rPr>
              <a:t>https://enimerosi.moec.gov.cy/archeia/1/ypp17585h</a:t>
            </a:r>
            <a:endParaRPr lang="el-GR" altLang="en-US" sz="2000" b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443948" y="776510"/>
            <a:ext cx="8028338" cy="936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alt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Πρόγραμμα </a:t>
            </a:r>
            <a:r>
              <a:rPr lang="el-GR" altLang="en-US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κατ΄οίκον</a:t>
            </a:r>
            <a:r>
              <a:rPr lang="el-GR" alt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εκπαίδευσης</a:t>
            </a:r>
            <a:endParaRPr lang="en-US" alt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22566" y="1294115"/>
            <a:ext cx="1981100" cy="1981100"/>
          </a:xfrm>
          <a:prstGeom prst="ellipse">
            <a:avLst/>
          </a:prstGeom>
          <a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4923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71090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el-GR" altLang="en-US" dirty="0" smtClean="0"/>
          </a:p>
          <a:p>
            <a:pPr algn="just" eaLnBrk="1" hangingPunct="1">
              <a:lnSpc>
                <a:spcPct val="80000"/>
              </a:lnSpc>
            </a:pPr>
            <a:endParaRPr lang="el-GR" alt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EC58B-9B0A-4B66-A0B2-B6E752FF2EB5}" type="datetime1">
              <a:rPr lang="el-GR" smtClean="0"/>
              <a:t>22/10/2024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C4561-2680-408E-B2D7-6F53A0743ACA}" type="slidenum">
              <a:rPr lang="el-GR" smtClean="0"/>
              <a:t>14</a:t>
            </a:fld>
            <a:endParaRPr lang="el-GR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291548" y="624110"/>
            <a:ext cx="7127875" cy="9366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altLang="en-US" sz="32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2509891" y="1716823"/>
            <a:ext cx="8424862" cy="5040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l-GR" altLang="en-US" dirty="0" smtClean="0">
              <a:latin typeface="Trebuchet MS" panose="020B0603020202020204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2438352" y="1960337"/>
            <a:ext cx="8424862" cy="50403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l-GR" b="1" u="sng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Αξιολόγηση </a:t>
            </a:r>
            <a:r>
              <a:rPr lang="el-GR" b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μαθητή/</a:t>
            </a:r>
            <a:r>
              <a:rPr lang="el-GR" b="1" u="sng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τριας</a:t>
            </a:r>
            <a:r>
              <a:rPr lang="el-GR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Η κατ’ </a:t>
            </a:r>
            <a:r>
              <a:rPr lang="el-G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οίκον</a:t>
            </a: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 εκπαίδευση περιλαμβάνει συνήθως τα εξεταζόμενα μαθήματα και σε εξαιρετικές περιπτώσεις άλλα μαθήματα που θα αποφασίσει η ΕΕΕΑΕ για ειδικούς λόγους. </a:t>
            </a:r>
            <a:endParaRPr lang="el-GR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0" indent="0">
              <a:buNone/>
            </a:pPr>
            <a:r>
              <a:rPr lang="el-GR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Όσον αφορά στα </a:t>
            </a:r>
            <a:r>
              <a:rPr lang="el-GR" b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εξεταζόμενα μαθήματα</a:t>
            </a:r>
            <a:r>
              <a:rPr lang="el-GR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, η αξιολόγηση γίνεται από τον/την καθηγητή/</a:t>
            </a:r>
            <a:r>
              <a:rPr lang="el-GR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τρια</a:t>
            </a:r>
            <a:r>
              <a:rPr lang="el-GR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που αναλαμβάνει την κατ’ </a:t>
            </a:r>
            <a:r>
              <a:rPr lang="el-GR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οίκον</a:t>
            </a:r>
            <a:r>
              <a:rPr lang="el-GR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εκπαίδευση του/της μαθητή/</a:t>
            </a:r>
            <a:r>
              <a:rPr lang="el-GR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τριας</a:t>
            </a:r>
            <a:r>
              <a:rPr lang="el-GR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σε συνεργασία με τον/την καθηγητή/</a:t>
            </a:r>
            <a:r>
              <a:rPr lang="el-GR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τρια</a:t>
            </a:r>
            <a:r>
              <a:rPr lang="el-GR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του τμήματος του/της μαθητή/</a:t>
            </a:r>
            <a:r>
              <a:rPr lang="el-GR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τριας</a:t>
            </a:r>
            <a:r>
              <a:rPr lang="el-GR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endParaRPr lang="el-GR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l-G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Σχετικά </a:t>
            </a: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με τα </a:t>
            </a:r>
            <a:r>
              <a:rPr lang="el-GR" b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μη εξεταζόμενα μαθήματα</a:t>
            </a:r>
            <a:r>
              <a:rPr lang="el-GR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ή τα εξεταζόμενα στα οποία ο/η μαθητής/</a:t>
            </a:r>
            <a:r>
              <a:rPr lang="el-G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τρια</a:t>
            </a: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 δεν λαμβάνει κατ’ </a:t>
            </a:r>
            <a:r>
              <a:rPr lang="el-G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οίκον</a:t>
            </a: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 εκπαίδευση, η εξεταστέα ύλη και η αξιολόγηση, η οποία μπορεί να γίνεται είτε με τη μορφή διαγωνίσματος είτε με τη </a:t>
            </a:r>
            <a:r>
              <a:rPr lang="el-GR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μορφή 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Project</a:t>
            </a: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, ορίζονται σε συνεννόηση με υπεύθυνο/η Β.Δ. της στήριξης, τον/την εκπαιδευτικό, τον γονέα/κηδεμόνα και το παιδί. Ο/Η Υπεύθυνος/η Βοηθός Διευθυντής/</a:t>
            </a:r>
            <a:r>
              <a:rPr lang="el-G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τρια</a:t>
            </a: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 ΕΑΕ σε συνεργασία με τους/τις διδάσκοντες/</a:t>
            </a:r>
            <a:r>
              <a:rPr lang="el-G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ουσες</a:t>
            </a: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 στα μαθήματα αυτά και τους/τις εκπαιδευτικούς του τμήματος τους καταρτίζουν εκ των προτέρων πρόγραμμα με τις ημερομηνίες και τους τρόπους αξιολόγησης τους για κάθε μάθημα. </a:t>
            </a:r>
            <a:r>
              <a:rPr lang="el-GR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Τα θέματα των εργασιών (</a:t>
            </a:r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Project</a:t>
            </a:r>
            <a:r>
              <a:rPr lang="el-GR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) θα πρέπει να δίνονται γραπτώς στον γονέα, αμέσως μετά την έγκριση της κατ’ </a:t>
            </a:r>
            <a:r>
              <a:rPr lang="el-GR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οίκον</a:t>
            </a:r>
            <a:r>
              <a:rPr lang="el-GR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εκπαίδευσης με ξεκάθαρες κατευθυντήριες γραμμές,</a:t>
            </a: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 ενδεικτική βιβλιογραφία που να ανταποκρίνεται στο επίπεδο της τάξης του μαθητή/μαθήτριας, με τον προγραμματισμό ανατροφοδότησης των εκπαιδευτικών προς το παιδί και την ημερομηνία παράδοσής τους. Αν αποφασιστεί γραπτή ή κατ’ εξαίρεση προφορική εξέταση, δίδεται γραπτώς έγκαιρα η εξεταστέα ύλη και η ημερομηνία της εξέτασης. </a:t>
            </a:r>
            <a:r>
              <a:rPr lang="el-G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l-G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l-GR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just">
              <a:lnSpc>
                <a:spcPct val="80000"/>
              </a:lnSpc>
              <a:buNone/>
            </a:pPr>
            <a:endParaRPr lang="el-GR" altLang="en-US" dirty="0" smtClean="0"/>
          </a:p>
        </p:txBody>
      </p:sp>
      <p:sp>
        <p:nvSpPr>
          <p:cNvPr id="12" name="Oval 11"/>
          <p:cNvSpPr/>
          <p:nvPr/>
        </p:nvSpPr>
        <p:spPr>
          <a:xfrm>
            <a:off x="322566" y="1294115"/>
            <a:ext cx="1981100" cy="1981100"/>
          </a:xfrm>
          <a:prstGeom prst="ellipse">
            <a:avLst/>
          </a:prstGeom>
          <a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4923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443948" y="776510"/>
            <a:ext cx="8028338" cy="936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alt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Πρόγραμμα </a:t>
            </a:r>
            <a:r>
              <a:rPr lang="el-GR" altLang="en-US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κατ΄οίκον</a:t>
            </a:r>
            <a:r>
              <a:rPr lang="el-GR" alt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r>
              <a:rPr lang="el-GR" alt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εκπαίδευσης</a:t>
            </a:r>
          </a:p>
          <a:p>
            <a:r>
              <a:rPr lang="el-GR" sz="2000" b="1" dirty="0" smtClean="0"/>
              <a:t>Άλλα </a:t>
            </a:r>
            <a:r>
              <a:rPr lang="el-GR" sz="2000" b="1" dirty="0"/>
              <a:t>σημαντικά θέματα που αφορούν την κατ’ </a:t>
            </a:r>
            <a:r>
              <a:rPr lang="el-GR" sz="2000" b="1" dirty="0" err="1"/>
              <a:t>οίκον</a:t>
            </a:r>
            <a:r>
              <a:rPr lang="el-GR" sz="2000" b="1" dirty="0"/>
              <a:t> </a:t>
            </a:r>
            <a:r>
              <a:rPr lang="el-GR" sz="2000" b="1" dirty="0" smtClean="0"/>
              <a:t>εκπαίδευση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6440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el-GR" altLang="en-US" dirty="0" smtClean="0"/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el-GR" alt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EC58B-9B0A-4B66-A0B2-B6E752FF2EB5}" type="datetime1">
              <a:rPr lang="el-GR" smtClean="0"/>
              <a:t>22/10/2024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C4561-2680-408E-B2D7-6F53A0743ACA}" type="slidenum">
              <a:rPr lang="el-GR" smtClean="0"/>
              <a:t>15</a:t>
            </a:fld>
            <a:endParaRPr lang="el-GR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291548" y="624110"/>
            <a:ext cx="7127875" cy="9366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altLang="en-US" sz="32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2509891" y="1716823"/>
            <a:ext cx="8424862" cy="5040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l-GR" altLang="en-US" dirty="0" smtClean="0">
              <a:latin typeface="Trebuchet MS" panose="020B0603020202020204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2336637" y="1379939"/>
            <a:ext cx="8424862" cy="5040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80000"/>
              </a:lnSpc>
            </a:pPr>
            <a:endParaRPr lang="el-GR" altLang="en-US" dirty="0" smtClean="0"/>
          </a:p>
          <a:p>
            <a:pPr>
              <a:defRPr/>
            </a:pPr>
            <a:r>
              <a:rPr lang="el-GR" sz="2500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Σχολικός</a:t>
            </a:r>
            <a:r>
              <a:rPr lang="en-US" sz="2500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/</a:t>
            </a:r>
            <a:r>
              <a:rPr lang="el-GR" sz="25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ή</a:t>
            </a:r>
            <a:r>
              <a:rPr lang="el-GR" sz="2500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 Βοηθός/Συνοδός</a:t>
            </a:r>
            <a:br>
              <a:rPr lang="el-GR" sz="2500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</a:br>
            <a:r>
              <a:rPr lang="el-GR" sz="2300" dirty="0" smtClean="0">
                <a:solidFill>
                  <a:schemeClr val="bg2">
                    <a:lumMod val="50000"/>
                  </a:schemeClr>
                </a:solidFill>
                <a:latin typeface="Trebuchet MS" panose="020B0603020202020204" pitchFamily="34" charset="0"/>
              </a:rPr>
              <a:t>Στη ΤΕΣΕΚ Α υπάρχουν 10 συνοδοί αυτή τη σχολική χρονιά</a:t>
            </a:r>
            <a:endParaRPr lang="el-GR" sz="2300" dirty="0">
              <a:solidFill>
                <a:schemeClr val="bg2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>
              <a:defRPr/>
            </a:pPr>
            <a:r>
              <a:rPr lang="el-GR" sz="25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Υποστηρικτική Τεχνολογία </a:t>
            </a:r>
          </a:p>
          <a:p>
            <a:pPr>
              <a:defRPr/>
            </a:pPr>
            <a:r>
              <a:rPr lang="el-GR" sz="25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Κτηριακές </a:t>
            </a:r>
            <a:r>
              <a:rPr lang="el-GR" sz="2500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προσαρμογές</a:t>
            </a:r>
            <a:endParaRPr lang="el-GR" sz="2500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>
              <a:defRPr/>
            </a:pPr>
            <a:r>
              <a:rPr lang="el-GR" sz="25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Παροχή μεταφορικού </a:t>
            </a:r>
            <a:r>
              <a:rPr lang="el-GR" sz="2500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μέσου/οδοιπορικά</a:t>
            </a:r>
            <a:endParaRPr lang="el-GR" sz="2500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>
              <a:defRPr/>
            </a:pPr>
            <a:r>
              <a:rPr lang="el-GR" sz="25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Ειδικός ατομικός εξοπλισμός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l-GR" altLang="en-US" sz="2200" dirty="0" smtClean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443948" y="776510"/>
            <a:ext cx="7127875" cy="9366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alt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Άλλες παροχές</a:t>
            </a:r>
            <a:endParaRPr lang="en-US" alt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48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el-GR" altLang="en-US" dirty="0" smtClean="0"/>
          </a:p>
          <a:p>
            <a:pPr algn="just" eaLnBrk="1" hangingPunct="1">
              <a:lnSpc>
                <a:spcPct val="80000"/>
              </a:lnSpc>
            </a:pPr>
            <a:endParaRPr lang="el-GR" alt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EC58B-9B0A-4B66-A0B2-B6E752FF2EB5}" type="datetime1">
              <a:rPr lang="el-GR" smtClean="0"/>
              <a:t>22/10/2024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C4561-2680-408E-B2D7-6F53A0743ACA}" type="slidenum">
              <a:rPr lang="el-GR" smtClean="0"/>
              <a:t>16</a:t>
            </a:fld>
            <a:endParaRPr lang="el-GR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291548" y="624110"/>
            <a:ext cx="7127875" cy="9366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altLang="en-US" sz="32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2509891" y="1716823"/>
            <a:ext cx="8424862" cy="5040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l-GR" altLang="en-US" dirty="0" smtClean="0">
              <a:latin typeface="Trebuchet MS" panose="020B0603020202020204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2461762" y="1687939"/>
            <a:ext cx="8424862" cy="50403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80000"/>
              </a:lnSpc>
            </a:pPr>
            <a:endParaRPr lang="el-GR" altLang="en-US" dirty="0" smtClean="0"/>
          </a:p>
          <a:p>
            <a:pPr>
              <a:defRPr/>
            </a:pPr>
            <a:r>
              <a:rPr lang="el-GR" sz="24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Βοηθός </a:t>
            </a:r>
            <a:r>
              <a:rPr lang="el-GR" sz="2400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Διευθυντής/Διευθύντρια ΕΑΕ </a:t>
            </a:r>
            <a:endParaRPr lang="el-GR" sz="2400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>
              <a:defRPr/>
            </a:pPr>
            <a:r>
              <a:rPr lang="el-GR" sz="24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Σύμβουλος Επαγγελματικής Ανάπτυξης</a:t>
            </a:r>
          </a:p>
          <a:p>
            <a:pPr>
              <a:defRPr/>
            </a:pPr>
            <a:r>
              <a:rPr lang="el-GR" sz="24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Εκπαιδευτικός/ή Ψυχολόγος</a:t>
            </a:r>
          </a:p>
          <a:p>
            <a:pPr>
              <a:defRPr/>
            </a:pPr>
            <a:r>
              <a:rPr lang="el-GR" sz="24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Εκπαιδευτικοί</a:t>
            </a:r>
          </a:p>
          <a:p>
            <a:pPr>
              <a:defRPr/>
            </a:pPr>
            <a:r>
              <a:rPr lang="el-GR" sz="24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Γραφείο ΕΑΕ</a:t>
            </a:r>
          </a:p>
          <a:p>
            <a:pPr>
              <a:defRPr/>
            </a:pPr>
            <a:r>
              <a:rPr lang="el-GR" sz="24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Συνδετικοί </a:t>
            </a:r>
            <a:r>
              <a:rPr lang="el-GR" sz="2400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Λειτουργοί</a:t>
            </a:r>
          </a:p>
          <a:p>
            <a:pPr>
              <a:defRPr/>
            </a:pPr>
            <a:r>
              <a:rPr lang="el-GR" sz="2400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Λειτουργός Υποστηρικτικής Τεχνολογίας</a:t>
            </a:r>
            <a:endParaRPr lang="el-GR" sz="2400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marL="0" indent="0" algn="just">
              <a:buNone/>
              <a:defRPr/>
            </a:pPr>
            <a:r>
              <a:rPr lang="x-none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x-none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sz="2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Όλοι </a:t>
            </a:r>
            <a:r>
              <a:rPr lang="el-GR" sz="2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οι εμπλεκόμενοι φορείς παρακολουθούν και αξιολογούν μέσω </a:t>
            </a:r>
            <a:r>
              <a:rPr lang="el-GR" sz="22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πολυθεματικών</a:t>
            </a:r>
            <a:r>
              <a:rPr lang="el-GR" sz="2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συναντήσεων την </a:t>
            </a:r>
            <a:r>
              <a:rPr lang="el-GR" sz="22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υλοποίηση </a:t>
            </a:r>
            <a:r>
              <a:rPr lang="el-GR" sz="2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των Προγραμμάτων και την πρόοδο των παιδιών. 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l-GR" altLang="en-US" sz="2200" dirty="0" smtClean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443948" y="776510"/>
            <a:ext cx="7354570" cy="936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alt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Εμπλεκόμενοι φορείς για την υλοποίηση των προγραμμάτων</a:t>
            </a:r>
            <a:endParaRPr lang="en-US" alt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91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Y" b="1" dirty="0" smtClean="0"/>
              <a:t>  </a:t>
            </a:r>
            <a:r>
              <a:rPr lang="en-US" b="1" dirty="0" smtClean="0"/>
              <a:t>Too </a:t>
            </a:r>
            <a:r>
              <a:rPr lang="en-US" b="1" dirty="0"/>
              <a:t>Much </a:t>
            </a:r>
            <a:r>
              <a:rPr lang="en-US" b="1" dirty="0" smtClean="0"/>
              <a:t>Information</a:t>
            </a:r>
            <a:r>
              <a:rPr lang="en-CY" b="1" dirty="0" smtClean="0"/>
              <a:t> </a:t>
            </a:r>
            <a:r>
              <a:rPr lang="en-US" sz="2200" dirty="0" smtClean="0"/>
              <a:t>The </a:t>
            </a:r>
            <a:r>
              <a:rPr lang="en-US" sz="2200" dirty="0"/>
              <a:t>National Autistic Society </a:t>
            </a:r>
            <a:r>
              <a:rPr lang="en-US" sz="2200" b="1" dirty="0"/>
              <a:t/>
            </a:r>
            <a:br>
              <a:rPr lang="en-US" sz="2200" b="1" dirty="0"/>
            </a:br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73A17-8F6F-423A-A8F5-FE0C705E4F55}" type="datetime1">
              <a:rPr lang="el-GR" smtClean="0"/>
              <a:t>22/10/2024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C4561-2680-408E-B2D7-6F53A0743ACA}" type="slidenum">
              <a:rPr lang="el-GR" smtClean="0"/>
              <a:t>17</a:t>
            </a:fld>
            <a:endParaRPr lang="el-GR"/>
          </a:p>
        </p:txBody>
      </p:sp>
      <p:pic>
        <p:nvPicPr>
          <p:cNvPr id="9" name="Make it Sto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4003" y="1184081"/>
            <a:ext cx="9090501" cy="5113542"/>
          </a:xfrm>
        </p:spPr>
      </p:pic>
    </p:spTree>
    <p:extLst>
      <p:ext uri="{BB962C8B-B14F-4D97-AF65-F5344CB8AC3E}">
        <p14:creationId xmlns:p14="http://schemas.microsoft.com/office/powerpoint/2010/main" val="239966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el-GR" altLang="en-US" dirty="0" smtClean="0"/>
          </a:p>
          <a:p>
            <a:pPr marL="0" indent="0" algn="just" eaLnBrk="1" hangingPunct="1">
              <a:lnSpc>
                <a:spcPct val="80000"/>
              </a:lnSpc>
              <a:buNone/>
            </a:pPr>
            <a:endParaRPr lang="el-GR" alt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EC58B-9B0A-4B66-A0B2-B6E752FF2EB5}" type="datetime1">
              <a:rPr lang="el-GR" smtClean="0"/>
              <a:t>22/10/2024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C4561-2680-408E-B2D7-6F53A0743ACA}" type="slidenum">
              <a:rPr lang="el-GR" smtClean="0"/>
              <a:t>18</a:t>
            </a:fld>
            <a:endParaRPr lang="el-GR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291548" y="624110"/>
            <a:ext cx="7127875" cy="9366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altLang="en-US" sz="32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2509891" y="1716823"/>
            <a:ext cx="8424862" cy="5040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l-GR" altLang="en-US" dirty="0" smtClean="0">
              <a:latin typeface="Trebuchet MS" panose="020B0603020202020204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2461762" y="1687939"/>
            <a:ext cx="8424862" cy="5040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l-GR" altLang="en-US" sz="2200" dirty="0" smtClean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443948" y="776510"/>
            <a:ext cx="7354570" cy="936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alt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Εμπλεκόμενοι φορείς για την υλοποίηση των προγραμμάτων</a:t>
            </a:r>
            <a:endParaRPr lang="en-US" alt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2" name="What is ADH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9675" y="495555"/>
            <a:ext cx="10201916" cy="573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0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08DAD95-0797-4CF7-A8DA-29BE61090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1306" y="2205042"/>
            <a:ext cx="7822146" cy="124703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l-GR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Times New Roman" panose="02020603050405020304" pitchFamily="18" charset="0"/>
              </a:rPr>
              <a:t>Ευχ</a:t>
            </a:r>
            <a:r>
              <a:rPr lang="en-US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Times New Roman" panose="02020603050405020304" pitchFamily="18" charset="0"/>
              </a:rPr>
              <a:t>αριστούμε για 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Times New Roman" panose="02020603050405020304" pitchFamily="18" charset="0"/>
              </a:rPr>
              <a:t>την προσοχή </a:t>
            </a:r>
            <a:r>
              <a:rPr lang="en-US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Times New Roman" panose="02020603050405020304" pitchFamily="18" charset="0"/>
              </a:rPr>
              <a:t>σας!</a:t>
            </a:r>
            <a:endParaRPr lang="en-US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803E4-298D-491F-9687-7D1EE1848B2D}" type="datetime1">
              <a:rPr lang="el-GR" smtClean="0"/>
              <a:t>22/10/2024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C4561-2680-408E-B2D7-6F53A0743ACA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2589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21D74-2F9F-4405-8E5B-779E7D882FF7}" type="datetime1">
              <a:rPr lang="el-GR" smtClean="0"/>
              <a:t>22/10/2024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C4561-2680-408E-B2D7-6F53A0743ACA}" type="slidenum">
              <a:rPr lang="el-GR" smtClean="0"/>
              <a:t>2</a:t>
            </a:fld>
            <a:endParaRPr lang="el-GR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89212" y="6493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alt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Δομή Παρουσίασης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89212" y="197487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altLang="en-US" sz="3200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Προγράμματα Ειδικής Αγωγής και Εκπαίδευσης (ΕΑΕ)</a:t>
            </a:r>
          </a:p>
          <a:p>
            <a:endParaRPr lang="el-GR" altLang="en-US" sz="3200" dirty="0" smtClean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r>
              <a:rPr lang="el-GR" altLang="en-US" sz="3200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Εμπλεκόμενοι Φορείς για την υλοποίηση των Προγραμμάτων</a:t>
            </a:r>
          </a:p>
          <a:p>
            <a:endParaRPr lang="el-GR" altLang="en-US" sz="3200" dirty="0" smtClean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r>
              <a:rPr lang="el-GR" altLang="en-US" sz="3200" dirty="0" smtClean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Άλλες Παροχές</a:t>
            </a:r>
          </a:p>
          <a:p>
            <a:endParaRPr lang="el-GR" altLang="en-US" dirty="0" smtClean="0"/>
          </a:p>
          <a:p>
            <a:endParaRPr lang="el-GR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13563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EC58B-9B0A-4B66-A0B2-B6E752FF2EB5}" type="datetime1">
              <a:rPr lang="el-GR" smtClean="0"/>
              <a:t>22/10/2024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C4561-2680-408E-B2D7-6F53A0743ACA}" type="slidenum">
              <a:rPr lang="el-GR" smtClean="0"/>
              <a:t>20</a:t>
            </a:fld>
            <a:endParaRPr lang="el-GR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291548" y="624110"/>
            <a:ext cx="7127875" cy="9366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altLang="en-US" sz="32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2509891" y="1716823"/>
            <a:ext cx="8424862" cy="5040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l-GR" altLang="en-US" dirty="0" smtClean="0">
              <a:latin typeface="Trebuchet MS" panose="020B0603020202020204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2428078" y="2011707"/>
            <a:ext cx="8424862" cy="5040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80000"/>
              </a:lnSpc>
              <a:buNone/>
            </a:pPr>
            <a:endParaRPr lang="el-GR" altLang="en-US" dirty="0" smtClean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443948" y="776510"/>
            <a:ext cx="8028338" cy="936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2000" dirty="0"/>
          </a:p>
        </p:txBody>
      </p:sp>
      <p:pic>
        <p:nvPicPr>
          <p:cNvPr id="20" name="Picture 19"/>
          <p:cNvPicPr/>
          <p:nvPr/>
        </p:nvPicPr>
        <p:blipFill rotWithShape="1">
          <a:blip r:embed="rId3"/>
          <a:srcRect l="58493" t="39645" r="8975" b="29586"/>
          <a:stretch/>
        </p:blipFill>
        <p:spPr bwMode="auto">
          <a:xfrm>
            <a:off x="2023112" y="1713135"/>
            <a:ext cx="9751524" cy="49958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2443948" y="776510"/>
            <a:ext cx="7354570" cy="936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alt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Βασικές Κατευθυντήριες Γραμμές</a:t>
            </a:r>
            <a:endParaRPr lang="en-US" alt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3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EC58B-9B0A-4B66-A0B2-B6E752FF2EB5}" type="datetime1">
              <a:rPr lang="el-GR" smtClean="0"/>
              <a:t>22/10/2024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C4561-2680-408E-B2D7-6F53A0743ACA}" type="slidenum">
              <a:rPr lang="el-GR" smtClean="0"/>
              <a:t>21</a:t>
            </a:fld>
            <a:endParaRPr lang="el-GR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291548" y="624110"/>
            <a:ext cx="7127875" cy="9366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altLang="en-US" sz="32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2509891" y="1716823"/>
            <a:ext cx="8424862" cy="5040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l-GR" altLang="en-US" dirty="0" smtClean="0">
              <a:latin typeface="Trebuchet MS" panose="020B0603020202020204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2428078" y="2011707"/>
            <a:ext cx="8424862" cy="5040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80000"/>
              </a:lnSpc>
              <a:buNone/>
            </a:pPr>
            <a:endParaRPr lang="el-GR" altLang="en-US" dirty="0" smtClean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443948" y="776510"/>
            <a:ext cx="8028338" cy="936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2000" dirty="0"/>
          </a:p>
        </p:txBody>
      </p:sp>
      <p:pic>
        <p:nvPicPr>
          <p:cNvPr id="12" name="Picture 11"/>
          <p:cNvPicPr/>
          <p:nvPr/>
        </p:nvPicPr>
        <p:blipFill rotWithShape="1">
          <a:blip r:embed="rId3"/>
          <a:srcRect l="20867" t="56410" r="45265" b="5983"/>
          <a:stretch/>
        </p:blipFill>
        <p:spPr bwMode="auto">
          <a:xfrm>
            <a:off x="2137371" y="1745112"/>
            <a:ext cx="8172872" cy="51128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2443948" y="776510"/>
            <a:ext cx="7354570" cy="936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alt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Βασικές Κατευθυντήριες Γραμμές</a:t>
            </a:r>
            <a:endParaRPr lang="en-US" alt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6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EC58B-9B0A-4B66-A0B2-B6E752FF2EB5}" type="datetime1">
              <a:rPr lang="el-GR" smtClean="0"/>
              <a:t>22/10/2024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C4561-2680-408E-B2D7-6F53A0743ACA}" type="slidenum">
              <a:rPr lang="el-GR" smtClean="0"/>
              <a:t>22</a:t>
            </a:fld>
            <a:endParaRPr lang="el-GR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291548" y="624110"/>
            <a:ext cx="7127875" cy="9366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altLang="en-US" sz="32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2509891" y="1716823"/>
            <a:ext cx="8424862" cy="5040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l-GR" altLang="en-US" dirty="0" smtClean="0">
              <a:latin typeface="Trebuchet MS" panose="020B0603020202020204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2428078" y="2011707"/>
            <a:ext cx="8424862" cy="5040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80000"/>
              </a:lnSpc>
              <a:buNone/>
            </a:pPr>
            <a:endParaRPr lang="el-GR" altLang="en-US" dirty="0" smtClean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443948" y="776510"/>
            <a:ext cx="8028338" cy="936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2000" dirty="0"/>
          </a:p>
        </p:txBody>
      </p:sp>
      <p:pic>
        <p:nvPicPr>
          <p:cNvPr id="16" name="Picture 15"/>
          <p:cNvPicPr/>
          <p:nvPr/>
        </p:nvPicPr>
        <p:blipFill rotWithShape="1">
          <a:blip r:embed="rId3"/>
          <a:srcRect l="56090" t="57265" r="10577" b="3704"/>
          <a:stretch/>
        </p:blipFill>
        <p:spPr bwMode="auto">
          <a:xfrm>
            <a:off x="2174653" y="353458"/>
            <a:ext cx="9333242" cy="61473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0549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EC58B-9B0A-4B66-A0B2-B6E752FF2EB5}" type="datetime1">
              <a:rPr lang="el-GR" smtClean="0"/>
              <a:t>22/10/2024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C4561-2680-408E-B2D7-6F53A0743ACA}" type="slidenum">
              <a:rPr lang="el-GR" smtClean="0"/>
              <a:t>23</a:t>
            </a:fld>
            <a:endParaRPr lang="el-GR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291548" y="624110"/>
            <a:ext cx="7127875" cy="9366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altLang="en-US" sz="32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2509891" y="1716823"/>
            <a:ext cx="8424862" cy="5040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l-GR" altLang="en-US" dirty="0" smtClean="0">
              <a:latin typeface="Trebuchet MS" panose="020B0603020202020204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2428078" y="2011707"/>
            <a:ext cx="8424862" cy="5040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80000"/>
              </a:lnSpc>
              <a:buNone/>
            </a:pPr>
            <a:endParaRPr lang="el-GR" altLang="en-US" dirty="0" smtClean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443948" y="776510"/>
            <a:ext cx="8028338" cy="936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2000" dirty="0"/>
          </a:p>
        </p:txBody>
      </p:sp>
      <p:pic>
        <p:nvPicPr>
          <p:cNvPr id="12" name="Picture 11"/>
          <p:cNvPicPr/>
          <p:nvPr/>
        </p:nvPicPr>
        <p:blipFill rotWithShape="1">
          <a:blip r:embed="rId3"/>
          <a:srcRect l="56090" t="25641" r="10577" b="41596"/>
          <a:stretch/>
        </p:blipFill>
        <p:spPr bwMode="auto">
          <a:xfrm>
            <a:off x="1226851" y="1092422"/>
            <a:ext cx="10344719" cy="57194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2443948" y="776510"/>
            <a:ext cx="7354570" cy="936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alt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Βασικές Κατευθυντήριες Γραμμές</a:t>
            </a:r>
            <a:endParaRPr lang="en-US" alt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17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443948" y="776510"/>
            <a:ext cx="8442225" cy="936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alt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Πρόγραμμα </a:t>
            </a:r>
            <a:r>
              <a:rPr lang="el-GR" alt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μαθησιακών </a:t>
            </a:r>
            <a:r>
              <a:rPr lang="el-GR" alt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δυσκολίων</a:t>
            </a:r>
            <a:br>
              <a:rPr lang="el-GR" alt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</a:br>
            <a:r>
              <a:rPr lang="el-GR" sz="1800" b="1" dirty="0"/>
              <a:t>Επιπρόσθετος Χρόνος εξέτασης</a:t>
            </a:r>
            <a:r>
              <a:rPr lang="el-GR" sz="1800" dirty="0"/>
              <a:t> (</a:t>
            </a:r>
            <a:r>
              <a:rPr lang="el-GR" sz="1800" dirty="0" err="1"/>
              <a:t>αρ</a:t>
            </a:r>
            <a:r>
              <a:rPr lang="el-GR" sz="1800" dirty="0"/>
              <a:t>. 3):</a:t>
            </a:r>
            <a:endParaRPr lang="en-US" sz="1800" dirty="0"/>
          </a:p>
          <a:p>
            <a:endParaRPr lang="en-US" alt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CB3B-067C-430F-907D-B59C583C7380}" type="datetime1">
              <a:rPr lang="el-GR" smtClean="0"/>
              <a:t>22/10/2024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2" y="6453442"/>
            <a:ext cx="7619999" cy="365125"/>
          </a:xfr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C4561-2680-408E-B2D7-6F53A0743ACA}" type="slidenum">
              <a:rPr lang="el-GR" smtClean="0"/>
              <a:t>24</a:t>
            </a:fld>
            <a:endParaRPr lang="el-GR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84213" y="115888"/>
            <a:ext cx="6870700" cy="11890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altLang="en-US" b="1" dirty="0" smtClean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594073" y="1768456"/>
            <a:ext cx="7696200" cy="4824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dirty="0" smtClean="0"/>
              <a:t>Ο </a:t>
            </a:r>
            <a:r>
              <a:rPr lang="el-GR" dirty="0"/>
              <a:t>επιπρόσθετος χρόνος καθορίζεται στο 20% του παρεχόμενου για την εξέταση χρόνου εξέτασης. Σε γενικές γραμμές ορίζεται περίπου σε </a:t>
            </a:r>
            <a:r>
              <a:rPr lang="el-GR" i="1" dirty="0"/>
              <a:t>20 λεπτά</a:t>
            </a:r>
            <a:r>
              <a:rPr lang="el-GR" dirty="0"/>
              <a:t> (πέραν του χρόνου κατά τον οποίο ο/η μαθητής/</a:t>
            </a:r>
            <a:r>
              <a:rPr lang="el-GR" dirty="0" err="1"/>
              <a:t>τριας</a:t>
            </a:r>
            <a:r>
              <a:rPr lang="el-GR" dirty="0"/>
              <a:t> πιθανόν να τυγχάνει διευκόλυνσης για απλοποίηση της γλωσσικής διατύπωσης ή/και μικρών διαλειμμάτων) αλλά μπορεί να αυξηθεί ανάλογα με τις ανάγκες του/της μαθητή/</a:t>
            </a:r>
            <a:r>
              <a:rPr lang="el-GR" dirty="0" err="1"/>
              <a:t>τριας</a:t>
            </a:r>
            <a:r>
              <a:rPr lang="el-GR" dirty="0"/>
              <a:t> μετά από απόφαση της ΕΕΕΑΕ</a:t>
            </a:r>
            <a:r>
              <a:rPr lang="el-GR" dirty="0" smtClean="0"/>
              <a:t>.</a:t>
            </a:r>
            <a:endParaRPr lang="en-US" dirty="0"/>
          </a:p>
          <a:p>
            <a:r>
              <a:rPr lang="el-GR" dirty="0" smtClean="0"/>
              <a:t>Κατά </a:t>
            </a:r>
            <a:r>
              <a:rPr lang="el-GR" dirty="0"/>
              <a:t>τα διαγωνίσματα,  ο πρόσθετος χρόνος δύναται να παραχωρηθεί ως εξής:</a:t>
            </a:r>
            <a:endParaRPr lang="en-US" dirty="0"/>
          </a:p>
          <a:p>
            <a:pPr marL="0" lvl="0" indent="0">
              <a:buNone/>
            </a:pPr>
            <a:r>
              <a:rPr lang="el-GR" dirty="0" smtClean="0"/>
              <a:t>	</a:t>
            </a:r>
            <a:r>
              <a:rPr lang="el-G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να </a:t>
            </a: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ολοκληρώνεται το εξεταστικό δοκίμιο κατά τη διάρκεια του </a:t>
            </a:r>
            <a:r>
              <a:rPr lang="el-G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	μαθήματος </a:t>
            </a:r>
            <a:r>
              <a:rPr lang="en-CY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 	</a:t>
            </a:r>
            <a:r>
              <a:rPr lang="el-G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στήριξης, του διαλείμματος </a:t>
            </a: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ή με επίβλεψη κάποιου άλλου </a:t>
            </a:r>
            <a:r>
              <a:rPr lang="el-G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εκπαιδευτικού </a:t>
            </a:r>
            <a:endParaRPr lang="el-GR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lvl="0" indent="0">
              <a:buNone/>
            </a:pP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l-G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       </a:t>
            </a:r>
            <a:r>
              <a:rPr lang="el-GR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στη </a:t>
            </a: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Βιβλιοθήκη.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lvl="1" indent="0">
              <a:buNone/>
            </a:pPr>
            <a:r>
              <a:rPr lang="el-GR" sz="1800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Σημειώνεται ότι δεν αφαιρείται άσκηση από το εξεταστικό δοκίμιο για εξυπηρέτηση της συγκεκριμένης διευκόλυνσης. </a:t>
            </a:r>
            <a:endParaRPr lang="en-US" sz="1800" u="sng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endParaRPr lang="en-US" dirty="0" smtClea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endParaRPr lang="el-GR" dirty="0" smtClean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endParaRPr lang="el-GR" dirty="0" smtClean="0"/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endParaRPr lang="en-US" dirty="0" smtClean="0"/>
          </a:p>
        </p:txBody>
      </p:sp>
      <p:sp>
        <p:nvSpPr>
          <p:cNvPr id="12" name="Oval 11"/>
          <p:cNvSpPr/>
          <p:nvPr/>
        </p:nvSpPr>
        <p:spPr>
          <a:xfrm>
            <a:off x="800124" y="1304925"/>
            <a:ext cx="1643824" cy="1643639"/>
          </a:xfrm>
          <a:prstGeom prst="ellipse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4923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42848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C279-5DD1-4A17-A5CE-033005955AEA}" type="datetime1">
              <a:rPr lang="el-GR" smtClean="0"/>
              <a:t>22/10/2024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C4561-2680-408E-B2D7-6F53A0743ACA}" type="slidenum">
              <a:rPr lang="el-GR" smtClean="0"/>
              <a:t>3</a:t>
            </a:fld>
            <a:endParaRPr lang="el-GR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266417" y="193748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el-GR" dirty="0">
              <a:solidFill>
                <a:schemeClr val="accent1">
                  <a:lumMod val="75000"/>
                </a:schemeClr>
              </a:solidFill>
              <a:cs typeface="Calibri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72663" y="2210531"/>
            <a:ext cx="8713787" cy="5111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GB" sz="3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x-none" sz="3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3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λειτουργία και η εφαρμογή των Προγραμμάτων  Ειδικής Αγωγής στη Μέση Γενική και στη Μέση Τεχνική και Επαγγελματική Εκπαίδευση και Κατάρτιση </a:t>
            </a:r>
            <a:r>
              <a:rPr lang="el-GR" sz="3000" dirty="0" err="1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διέπεται</a:t>
            </a:r>
            <a:r>
              <a:rPr lang="el-GR" sz="3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από τους Περί Αγωγής και Εκπαίδευσης </a:t>
            </a:r>
            <a:r>
              <a:rPr lang="en-GB" sz="3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Πα</a:t>
            </a:r>
            <a:r>
              <a:rPr lang="en-GB" sz="3000" dirty="0" err="1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ιδιών</a:t>
            </a:r>
            <a:r>
              <a:rPr lang="x-none" sz="3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err="1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με</a:t>
            </a:r>
            <a:r>
              <a:rPr lang="en-GB" sz="3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err="1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Ειδικές</a:t>
            </a:r>
            <a:r>
              <a:rPr lang="en-GB" sz="3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err="1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Ανάγκες</a:t>
            </a:r>
            <a:r>
              <a:rPr lang="en-GB" sz="3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err="1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Νόμο</a:t>
            </a:r>
            <a:r>
              <a:rPr lang="el-GR" sz="3000" dirty="0" err="1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υς</a:t>
            </a:r>
            <a:r>
              <a:rPr lang="el-GR" sz="3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και </a:t>
            </a:r>
            <a:r>
              <a:rPr lang="el-GR" sz="3000" u="sng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Κανονισμούς</a:t>
            </a:r>
            <a:r>
              <a:rPr lang="el-GR" sz="3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Ν.</a:t>
            </a:r>
            <a:r>
              <a:rPr lang="en-GB" sz="3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113(1)99 </a:t>
            </a:r>
            <a:r>
              <a:rPr lang="el-GR" sz="3000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έως 2020.</a:t>
            </a:r>
            <a:endParaRPr lang="el-GR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443948" y="776510"/>
            <a:ext cx="8836860" cy="936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l-GR" altLang="en-US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59835" y="787782"/>
            <a:ext cx="104460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en-US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Προγράμματα Ειδικής Αγωγής και Εκπαίδευσης</a:t>
            </a:r>
            <a:r>
              <a:rPr lang="x-none" altLang="en-US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r>
              <a:rPr lang="el-GR" altLang="en-US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(ΕΑΕ)</a:t>
            </a:r>
            <a:r>
              <a:rPr lang="el-GR" altLang="en-US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</a:p>
        </p:txBody>
      </p:sp>
      <p:sp>
        <p:nvSpPr>
          <p:cNvPr id="3" name="Down Arrow 2"/>
          <p:cNvSpPr/>
          <p:nvPr/>
        </p:nvSpPr>
        <p:spPr>
          <a:xfrm>
            <a:off x="4458985" y="5044612"/>
            <a:ext cx="236305" cy="310990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969232" y="5386424"/>
            <a:ext cx="7068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https://www.moec.gov.cy/eidiki_ekpaidefsi/nomothesia.html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30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1734625" y="2167977"/>
            <a:ext cx="9546184" cy="4419374"/>
          </a:xfrm>
        </p:spPr>
        <p:txBody>
          <a:bodyPr>
            <a:normAutofit lnSpcReduction="10000"/>
          </a:bodyPr>
          <a:lstStyle/>
          <a:p>
            <a:pPr marL="0" indent="0" algn="just" eaLnBrk="1" hangingPunct="1">
              <a:buFont typeface="Arial" panose="020B0604020202020204" pitchFamily="34" charset="0"/>
              <a:buNone/>
              <a:defRPr/>
            </a:pPr>
            <a:endParaRPr lang="el-GR" sz="2400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buFont typeface="Arial" panose="020B0604020202020204" pitchFamily="34" charset="0"/>
              <a:buNone/>
              <a:defRPr/>
            </a:pPr>
            <a:endParaRPr lang="el-GR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buFont typeface="Arial" panose="020B0604020202020204" pitchFamily="34" charset="0"/>
              <a:buNone/>
              <a:defRPr/>
            </a:pPr>
            <a:endParaRPr lang="el-GR" sz="2400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buFont typeface="Arial" panose="020B0604020202020204" pitchFamily="34" charset="0"/>
              <a:buNone/>
              <a:defRPr/>
            </a:pPr>
            <a:endParaRPr lang="el-GR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buFont typeface="Arial" panose="020B0604020202020204" pitchFamily="34" charset="0"/>
              <a:buNone/>
              <a:defRPr/>
            </a:pPr>
            <a:endParaRPr lang="el-GR" sz="2400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buFont typeface="Arial" panose="020B0604020202020204" pitchFamily="34" charset="0"/>
              <a:buNone/>
              <a:defRPr/>
            </a:pPr>
            <a:endParaRPr lang="el-GR" sz="2400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 eaLnBrk="1" hangingPunct="1">
              <a:buFont typeface="Arial" panose="020B0604020202020204" pitchFamily="34" charset="0"/>
              <a:buNone/>
              <a:defRPr/>
            </a:pP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 </a:t>
            </a:r>
            <a:r>
              <a:rPr lang="el-GR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ένταξη των παιδιών στα </a:t>
            </a:r>
            <a:r>
              <a:rPr lang="el-GR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πιο πάνω προγράμματα αποφασίζεται </a:t>
            </a:r>
            <a:r>
              <a:rPr lang="el-GR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μετά από αξιολόγηση </a:t>
            </a:r>
            <a:r>
              <a:rPr lang="el-GR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ειδικών και σχετική απόφαση </a:t>
            </a:r>
            <a:r>
              <a:rPr lang="el-GR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της </a:t>
            </a: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lang="el-GR" sz="2400" dirty="0" err="1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παρχιακής</a:t>
            </a:r>
            <a:r>
              <a:rPr lang="el-GR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Επιτροπής Ειδικής Αγωγής και Εκπαίδευσης (</a:t>
            </a: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ΕΕ</a:t>
            </a:r>
            <a:r>
              <a:rPr lang="el-GR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</a:t>
            </a: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ΑΕ</a:t>
            </a:r>
            <a:r>
              <a:rPr lang="el-GR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0" indent="0" algn="just">
              <a:buNone/>
              <a:defRPr/>
            </a:pPr>
            <a:r>
              <a:rPr lang="el-GR" sz="2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Εγκύκλιες Οδηγίες 2024-25 </a:t>
            </a:r>
            <a:r>
              <a:rPr lang="en-US" sz="2400" b="1" dirty="0" smtClean="0">
                <a:latin typeface="Calibri Light" panose="020F0302020204030204" pitchFamily="34" charset="0"/>
                <a:cs typeface="Calibri Light" panose="020F0302020204030204" pitchFamily="34" charset="0"/>
                <a:hlinkClick r:id="rId3"/>
              </a:rPr>
              <a:t>https</a:t>
            </a:r>
            <a:r>
              <a:rPr lang="en-US" sz="2400" b="1" dirty="0">
                <a:latin typeface="Calibri Light" panose="020F0302020204030204" pitchFamily="34" charset="0"/>
                <a:cs typeface="Calibri Light" panose="020F0302020204030204" pitchFamily="34" charset="0"/>
                <a:hlinkClick r:id="rId3"/>
              </a:rPr>
              <a:t>://enimerosi.moec.gov.cy/ypp17585</a:t>
            </a:r>
            <a:endParaRPr lang="el-GR" sz="2400" dirty="0" smtClean="0">
              <a:solidFill>
                <a:schemeClr val="accent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just" eaLnBrk="1" hangingPunct="1">
              <a:buFont typeface="Arial" panose="020B0604020202020204" pitchFamily="34" charset="0"/>
              <a:buNone/>
              <a:defRPr/>
            </a:pPr>
            <a:endParaRPr lang="el-GR" sz="2800" dirty="0" smtClean="0">
              <a:solidFill>
                <a:prstClr val="black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DBFCF-32ED-4DD3-85E7-308E65DC4B9D}" type="datetime1">
              <a:rPr lang="el-GR" smtClean="0"/>
              <a:t>22/10/2024</a:t>
            </a:fld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C4561-2680-408E-B2D7-6F53A0743ACA}" type="slidenum">
              <a:rPr lang="el-GR" smtClean="0"/>
              <a:t>4</a:t>
            </a:fld>
            <a:endParaRPr lang="el-GR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443948" y="776510"/>
            <a:ext cx="8836860" cy="936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l-GR" altLang="en-US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561442" y="776510"/>
            <a:ext cx="10248755" cy="936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altLang="en-US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Προγράμματα Ειδικής Αγωγής και </a:t>
            </a:r>
            <a:r>
              <a:rPr lang="el-GR" altLang="en-US" sz="3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Εκπαίδευσης</a:t>
            </a:r>
            <a:r>
              <a:rPr lang="x-none" altLang="en-US" sz="3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r>
              <a:rPr lang="el-GR" altLang="en-US" sz="3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(ΕΑΕ</a:t>
            </a:r>
            <a:r>
              <a:rPr lang="el-GR" altLang="en-US" sz="3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)</a:t>
            </a:r>
            <a:endParaRPr lang="el-GR" altLang="en-US" sz="2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256785480"/>
              </p:ext>
            </p:extLst>
          </p:nvPr>
        </p:nvGraphicFramePr>
        <p:xfrm>
          <a:off x="1561441" y="1426057"/>
          <a:ext cx="9508373" cy="3475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5024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8889370"/>
              </p:ext>
            </p:extLst>
          </p:nvPr>
        </p:nvGraphicFramePr>
        <p:xfrm>
          <a:off x="1150703" y="487914"/>
          <a:ext cx="10801724" cy="5954934"/>
        </p:xfrm>
        <a:graphic>
          <a:graphicData uri="http://schemas.openxmlformats.org/drawingml/2006/table">
            <a:tbl>
              <a:tblPr/>
              <a:tblGrid>
                <a:gridCol w="503687">
                  <a:extLst>
                    <a:ext uri="{9D8B030D-6E8A-4147-A177-3AD203B41FA5}">
                      <a16:colId xmlns:a16="http://schemas.microsoft.com/office/drawing/2014/main" val="3236560057"/>
                    </a:ext>
                  </a:extLst>
                </a:gridCol>
                <a:gridCol w="1747163">
                  <a:extLst>
                    <a:ext uri="{9D8B030D-6E8A-4147-A177-3AD203B41FA5}">
                      <a16:colId xmlns:a16="http://schemas.microsoft.com/office/drawing/2014/main" val="1039783013"/>
                    </a:ext>
                  </a:extLst>
                </a:gridCol>
                <a:gridCol w="440726">
                  <a:extLst>
                    <a:ext uri="{9D8B030D-6E8A-4147-A177-3AD203B41FA5}">
                      <a16:colId xmlns:a16="http://schemas.microsoft.com/office/drawing/2014/main" val="567548714"/>
                    </a:ext>
                  </a:extLst>
                </a:gridCol>
                <a:gridCol w="440726">
                  <a:extLst>
                    <a:ext uri="{9D8B030D-6E8A-4147-A177-3AD203B41FA5}">
                      <a16:colId xmlns:a16="http://schemas.microsoft.com/office/drawing/2014/main" val="2889566808"/>
                    </a:ext>
                  </a:extLst>
                </a:gridCol>
                <a:gridCol w="377764">
                  <a:extLst>
                    <a:ext uri="{9D8B030D-6E8A-4147-A177-3AD203B41FA5}">
                      <a16:colId xmlns:a16="http://schemas.microsoft.com/office/drawing/2014/main" val="1151423486"/>
                    </a:ext>
                  </a:extLst>
                </a:gridCol>
                <a:gridCol w="377764">
                  <a:extLst>
                    <a:ext uri="{9D8B030D-6E8A-4147-A177-3AD203B41FA5}">
                      <a16:colId xmlns:a16="http://schemas.microsoft.com/office/drawing/2014/main" val="3943892903"/>
                    </a:ext>
                  </a:extLst>
                </a:gridCol>
                <a:gridCol w="440726">
                  <a:extLst>
                    <a:ext uri="{9D8B030D-6E8A-4147-A177-3AD203B41FA5}">
                      <a16:colId xmlns:a16="http://schemas.microsoft.com/office/drawing/2014/main" val="1179795561"/>
                    </a:ext>
                  </a:extLst>
                </a:gridCol>
                <a:gridCol w="440726">
                  <a:extLst>
                    <a:ext uri="{9D8B030D-6E8A-4147-A177-3AD203B41FA5}">
                      <a16:colId xmlns:a16="http://schemas.microsoft.com/office/drawing/2014/main" val="1070385551"/>
                    </a:ext>
                  </a:extLst>
                </a:gridCol>
                <a:gridCol w="440726">
                  <a:extLst>
                    <a:ext uri="{9D8B030D-6E8A-4147-A177-3AD203B41FA5}">
                      <a16:colId xmlns:a16="http://schemas.microsoft.com/office/drawing/2014/main" val="4230472170"/>
                    </a:ext>
                  </a:extLst>
                </a:gridCol>
                <a:gridCol w="440726">
                  <a:extLst>
                    <a:ext uri="{9D8B030D-6E8A-4147-A177-3AD203B41FA5}">
                      <a16:colId xmlns:a16="http://schemas.microsoft.com/office/drawing/2014/main" val="479746753"/>
                    </a:ext>
                  </a:extLst>
                </a:gridCol>
                <a:gridCol w="440726">
                  <a:extLst>
                    <a:ext uri="{9D8B030D-6E8A-4147-A177-3AD203B41FA5}">
                      <a16:colId xmlns:a16="http://schemas.microsoft.com/office/drawing/2014/main" val="2515684258"/>
                    </a:ext>
                  </a:extLst>
                </a:gridCol>
                <a:gridCol w="440726">
                  <a:extLst>
                    <a:ext uri="{9D8B030D-6E8A-4147-A177-3AD203B41FA5}">
                      <a16:colId xmlns:a16="http://schemas.microsoft.com/office/drawing/2014/main" val="3536117730"/>
                    </a:ext>
                  </a:extLst>
                </a:gridCol>
                <a:gridCol w="503687">
                  <a:extLst>
                    <a:ext uri="{9D8B030D-6E8A-4147-A177-3AD203B41FA5}">
                      <a16:colId xmlns:a16="http://schemas.microsoft.com/office/drawing/2014/main" val="2594478893"/>
                    </a:ext>
                  </a:extLst>
                </a:gridCol>
                <a:gridCol w="507622">
                  <a:extLst>
                    <a:ext uri="{9D8B030D-6E8A-4147-A177-3AD203B41FA5}">
                      <a16:colId xmlns:a16="http://schemas.microsoft.com/office/drawing/2014/main" val="3200686494"/>
                    </a:ext>
                  </a:extLst>
                </a:gridCol>
                <a:gridCol w="535169">
                  <a:extLst>
                    <a:ext uri="{9D8B030D-6E8A-4147-A177-3AD203B41FA5}">
                      <a16:colId xmlns:a16="http://schemas.microsoft.com/office/drawing/2014/main" val="2246821690"/>
                    </a:ext>
                  </a:extLst>
                </a:gridCol>
                <a:gridCol w="535169">
                  <a:extLst>
                    <a:ext uri="{9D8B030D-6E8A-4147-A177-3AD203B41FA5}">
                      <a16:colId xmlns:a16="http://schemas.microsoft.com/office/drawing/2014/main" val="3845790560"/>
                    </a:ext>
                  </a:extLst>
                </a:gridCol>
                <a:gridCol w="535169">
                  <a:extLst>
                    <a:ext uri="{9D8B030D-6E8A-4147-A177-3AD203B41FA5}">
                      <a16:colId xmlns:a16="http://schemas.microsoft.com/office/drawing/2014/main" val="2143682525"/>
                    </a:ext>
                  </a:extLst>
                </a:gridCol>
                <a:gridCol w="456466">
                  <a:extLst>
                    <a:ext uri="{9D8B030D-6E8A-4147-A177-3AD203B41FA5}">
                      <a16:colId xmlns:a16="http://schemas.microsoft.com/office/drawing/2014/main" val="867452827"/>
                    </a:ext>
                  </a:extLst>
                </a:gridCol>
                <a:gridCol w="456466">
                  <a:extLst>
                    <a:ext uri="{9D8B030D-6E8A-4147-A177-3AD203B41FA5}">
                      <a16:colId xmlns:a16="http://schemas.microsoft.com/office/drawing/2014/main" val="1877435201"/>
                    </a:ext>
                  </a:extLst>
                </a:gridCol>
                <a:gridCol w="739790">
                  <a:extLst>
                    <a:ext uri="{9D8B030D-6E8A-4147-A177-3AD203B41FA5}">
                      <a16:colId xmlns:a16="http://schemas.microsoft.com/office/drawing/2014/main" val="783286688"/>
                    </a:ext>
                  </a:extLst>
                </a:gridCol>
              </a:tblGrid>
              <a:tr h="425140">
                <a:tc>
                  <a:txBody>
                    <a:bodyPr/>
                    <a:lstStyle/>
                    <a:p>
                      <a:pPr algn="ctr" fontAlgn="ctr"/>
                      <a:endParaRPr lang="en-CY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l-GR" sz="1800" b="1" i="0" u="none" strike="noStrike" dirty="0">
                          <a:effectLst/>
                          <a:latin typeface="Calibri" panose="020F0502020204030204" pitchFamily="34" charset="0"/>
                        </a:rPr>
                        <a:t>ΣΧΟΛΙΚΗ ΧΡΟΝΙΑ 2024-2025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Y" sz="1800" b="1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CY" sz="2400" b="1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Y" sz="1800" b="1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Y" sz="1800" b="1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Y" sz="1800" b="1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Y" sz="1800" b="1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Y" sz="1800" b="1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Y" sz="1800" b="1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Y" sz="1800" b="1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Y" sz="1800" b="1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CY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9588641"/>
                  </a:ext>
                </a:extLst>
              </a:tr>
              <a:tr h="415693">
                <a:tc>
                  <a:txBody>
                    <a:bodyPr/>
                    <a:lstStyle/>
                    <a:p>
                      <a:pPr algn="ctr" fontAlgn="ctr"/>
                      <a:endParaRPr lang="en-CY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1" i="0" u="none" strike="noStrike">
                          <a:effectLst/>
                          <a:latin typeface="Calibri" panose="020F0502020204030204" pitchFamily="34" charset="0"/>
                        </a:rPr>
                        <a:t>ΣΧΟΛΕΙΟ: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l-GR" sz="1200" b="1" i="0" u="none" strike="noStrike">
                          <a:effectLst/>
                          <a:latin typeface="Calibri" panose="020F0502020204030204" pitchFamily="34" charset="0"/>
                        </a:rPr>
                        <a:t>Α΄ Τεχνική Σχολή Λευκωσίας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l" fontAlgn="ctr"/>
                      <a:r>
                        <a:rPr lang="en-CY" sz="1200" b="1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effectLst/>
                          <a:latin typeface="Calibri" panose="020F0502020204030204" pitchFamily="34" charset="0"/>
                        </a:rPr>
                        <a:t>Συνδετικός Λειτουργός: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l-GR" sz="1200" b="1" i="0" u="none" strike="noStrike">
                          <a:effectLst/>
                          <a:latin typeface="Calibri" panose="020F0502020204030204" pitchFamily="34" charset="0"/>
                        </a:rPr>
                        <a:t>Φροσούλα Ταλιαδώρου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CY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2330137"/>
                  </a:ext>
                </a:extLst>
              </a:tr>
              <a:tr h="189553">
                <a:tc>
                  <a:txBody>
                    <a:bodyPr/>
                    <a:lstStyle/>
                    <a:p>
                      <a:pPr algn="ctr" fontAlgn="ctr"/>
                      <a:endParaRPr lang="en-CY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l-GR" sz="1200" b="1" i="0" u="none" strike="noStrike">
                          <a:effectLst/>
                          <a:latin typeface="Calibri" panose="020F0502020204030204" pitchFamily="34" charset="0"/>
                        </a:rPr>
                        <a:t>ΕΠΑΡΧΙΑ: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ctr"/>
                      <a:r>
                        <a:rPr lang="el-GR" sz="1200" b="1" i="0" u="none" strike="noStrike">
                          <a:effectLst/>
                          <a:latin typeface="Calibri" panose="020F0502020204030204" pitchFamily="34" charset="0"/>
                        </a:rPr>
                        <a:t>ΛΕΥΚΩΣΙΑ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Y" sz="1200" b="1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Y" sz="1200" b="1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Y" sz="1200" b="1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Y" sz="1200" b="1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Y" sz="1200" b="1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Y" sz="1200" b="1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Y" sz="1200" b="1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l-GR" sz="1200" b="1" i="0" u="none" strike="noStrike">
                          <a:effectLst/>
                          <a:latin typeface="Calibri" panose="020F0502020204030204" pitchFamily="34" charset="0"/>
                        </a:rPr>
                        <a:t>Ημερομηνία: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CY" sz="1200" b="1" i="0" u="none" strike="noStrike">
                          <a:effectLst/>
                          <a:latin typeface="Calibri" panose="020F0502020204030204" pitchFamily="34" charset="0"/>
                        </a:rPr>
                        <a:t>22/10/2024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Y" sz="1200" b="1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CY" sz="1200" b="1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CY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5804119"/>
                  </a:ext>
                </a:extLst>
              </a:tr>
              <a:tr h="1617897">
                <a:tc>
                  <a:txBody>
                    <a:bodyPr/>
                    <a:lstStyle/>
                    <a:p>
                      <a:pPr algn="l" fontAlgn="b"/>
                      <a:endParaRPr lang="en-CY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500" b="1" i="0" u="none" strike="noStrike" dirty="0">
                          <a:effectLst/>
                          <a:latin typeface="Calibri" panose="020F0502020204030204" pitchFamily="34" charset="0"/>
                        </a:rPr>
                        <a:t>Π1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Φιλολογικά</a:t>
                      </a:r>
                    </a:p>
                  </a:txBody>
                  <a:tcPr marL="0" marR="0" marT="0" marB="0" vert="vert27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Μαθηματικά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Φυσική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Αγγλικά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Βιολογία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Φυσική Αγωγή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Μουσική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Τέχνη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Πληροφορική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Τεχνολογικά Μαθήματα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1" i="0" u="none" strike="noStrike">
                          <a:effectLst/>
                          <a:latin typeface="Calibri" panose="020F0502020204030204" pitchFamily="34" charset="0"/>
                        </a:rPr>
                        <a:t>ΣΥΝΟΛΟ ΠΕΡΙΟΔΩΝ</a:t>
                      </a:r>
                    </a:p>
                  </a:txBody>
                  <a:tcPr marL="0" marR="0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ΑΡΙΘΜΟΣ ΜΑΘΗΤΩΝ</a:t>
                      </a:r>
                    </a:p>
                  </a:txBody>
                  <a:tcPr marL="0" marR="0" marT="0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ΑΡ. ΜΑΘΗΤΩΝ Α΄ ΤΑΞΗΣ</a:t>
                      </a:r>
                    </a:p>
                  </a:txBody>
                  <a:tcPr marL="0" marR="0" marT="0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ΑΡ. ΜΑΘΗΤΩΝ Β΄ ΤΑΞΗΣ</a:t>
                      </a:r>
                    </a:p>
                  </a:txBody>
                  <a:tcPr marL="0" marR="0" marT="0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ΑΡ. ΜΑΘΗΤΩΝ Γ΄ ΤΑΞΗΣ</a:t>
                      </a:r>
                    </a:p>
                  </a:txBody>
                  <a:tcPr marL="0" marR="0" marT="0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ΣΥΝΟΛΟ ΑΓΟΡΙΩΝ</a:t>
                      </a:r>
                    </a:p>
                  </a:txBody>
                  <a:tcPr marL="0" marR="0" marT="0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ΣΥΝΟΛΟ ΚΟΡΙΤΣΙΩΝ</a:t>
                      </a:r>
                    </a:p>
                  </a:txBody>
                  <a:tcPr marL="0" marR="0" marT="0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Y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1777591"/>
                  </a:ext>
                </a:extLst>
              </a:tr>
              <a:tr h="448760">
                <a:tc>
                  <a:txBody>
                    <a:bodyPr/>
                    <a:lstStyle/>
                    <a:p>
                      <a:pPr algn="l" fontAlgn="b"/>
                      <a:endParaRPr lang="en-CY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1" i="0" u="none" strike="noStrike">
                          <a:effectLst/>
                          <a:latin typeface="Calibri" panose="020F0502020204030204" pitchFamily="34" charset="0"/>
                        </a:rPr>
                        <a:t>ΟΜΑΔΙΚΕΣ ΣΤΗΡΙΞΕΙΣ</a:t>
                      </a:r>
                    </a:p>
                  </a:txBody>
                  <a:tcPr marL="141713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400" b="1" i="0" u="none" strike="noStrike"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1" i="0" u="none" strike="noStrike">
                          <a:effectLst/>
                          <a:latin typeface="Calibri" panose="020F0502020204030204" pitchFamily="34" charset="0"/>
                        </a:rPr>
                        <a:t>222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1" i="0" u="none" strike="noStrike"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1" i="0" u="none" strike="noStrike"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1" i="0" u="none" strike="noStrike"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1" i="0" u="none" strike="noStrike">
                          <a:effectLst/>
                          <a:latin typeface="Calibri" panose="020F0502020204030204" pitchFamily="34" charset="0"/>
                        </a:rPr>
                        <a:t>165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1" i="0" u="none" strike="noStrike"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Y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646620"/>
                  </a:ext>
                </a:extLst>
              </a:tr>
              <a:tr h="448760">
                <a:tc>
                  <a:txBody>
                    <a:bodyPr/>
                    <a:lstStyle/>
                    <a:p>
                      <a:pPr algn="l" fontAlgn="b"/>
                      <a:endParaRPr lang="en-CY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1" i="0" u="none" strike="noStrike">
                          <a:effectLst/>
                          <a:latin typeface="Calibri" panose="020F0502020204030204" pitchFamily="34" charset="0"/>
                        </a:rPr>
                        <a:t>ΑΤΟΜΙΚΕΣ ΣΤΗΡΙΞΕΙΣ</a:t>
                      </a:r>
                    </a:p>
                  </a:txBody>
                  <a:tcPr marL="141713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400" b="1" i="0" u="none" strike="noStrike"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1" i="0" u="none" strike="noStrike"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1" i="0" u="none" strike="noStrike"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1" i="0" u="none" strike="noStrike"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1" i="0" u="none" strike="noStrike"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1" i="0" u="none" strike="noStrike"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1" i="0" u="none" strike="noStrike"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Y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878582"/>
                  </a:ext>
                </a:extLst>
              </a:tr>
              <a:tr h="377901">
                <a:tc>
                  <a:txBody>
                    <a:bodyPr/>
                    <a:lstStyle/>
                    <a:p>
                      <a:pPr algn="l" fontAlgn="b"/>
                      <a:endParaRPr lang="en-CY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1" i="0" u="none" strike="noStrike">
                          <a:effectLst/>
                          <a:latin typeface="Calibri" panose="020F0502020204030204" pitchFamily="34" charset="0"/>
                        </a:rPr>
                        <a:t> ΑΚΟΗΣ</a:t>
                      </a:r>
                    </a:p>
                  </a:txBody>
                  <a:tcPr marL="141713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400" b="1" i="0" u="none" strike="noStrike"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1" i="0" u="none" strike="noStrike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1" i="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1" i="0" u="none" strike="noStrike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1" i="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1" i="0" u="none" strike="noStrike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1" i="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Y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169728"/>
                  </a:ext>
                </a:extLst>
              </a:tr>
              <a:tr h="448760">
                <a:tc>
                  <a:txBody>
                    <a:bodyPr/>
                    <a:lstStyle/>
                    <a:p>
                      <a:pPr algn="l" fontAlgn="b"/>
                      <a:endParaRPr lang="en-CY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1" i="0" u="none" strike="noStrike">
                          <a:effectLst/>
                          <a:latin typeface="Calibri" panose="020F0502020204030204" pitchFamily="34" charset="0"/>
                        </a:rPr>
                        <a:t>ΟΡΑΣΗΣ </a:t>
                      </a:r>
                    </a:p>
                  </a:txBody>
                  <a:tcPr marL="141713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400" b="1" i="0" u="none" strike="noStrike"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1" i="0" u="none" strike="noStrike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1" i="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1" i="0" u="none" strike="noStrike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1" i="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1" i="0" u="none" strike="noStrike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1" i="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Y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836701"/>
                  </a:ext>
                </a:extLst>
              </a:tr>
              <a:tr h="448760">
                <a:tc>
                  <a:txBody>
                    <a:bodyPr/>
                    <a:lstStyle/>
                    <a:p>
                      <a:pPr algn="l" fontAlgn="b"/>
                      <a:endParaRPr lang="en-CY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1" i="0" u="none" strike="noStrike">
                          <a:effectLst/>
                          <a:latin typeface="Calibri" panose="020F0502020204030204" pitchFamily="34" charset="0"/>
                        </a:rPr>
                        <a:t>ΕΙΔΙΚΕΣ ΜΟΝΑΔΕΣ</a:t>
                      </a:r>
                    </a:p>
                  </a:txBody>
                  <a:tcPr marL="141713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400" b="1" i="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1" i="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1" i="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1" i="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1" i="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1" i="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1" i="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Y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9149274"/>
                  </a:ext>
                </a:extLst>
              </a:tr>
              <a:tr h="448760">
                <a:tc>
                  <a:txBody>
                    <a:bodyPr/>
                    <a:lstStyle/>
                    <a:p>
                      <a:pPr algn="l" fontAlgn="b"/>
                      <a:endParaRPr lang="en-CY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1" i="0" u="none" strike="noStrike">
                          <a:effectLst/>
                          <a:latin typeface="Calibri" panose="020F0502020204030204" pitchFamily="34" charset="0"/>
                        </a:rPr>
                        <a:t>ΜΕΤΑΓΡΑΦΕΙΣ</a:t>
                      </a:r>
                    </a:p>
                  </a:txBody>
                  <a:tcPr marL="141713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400" b="1" i="0" u="none" strike="noStrike"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2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Y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6372912"/>
                  </a:ext>
                </a:extLst>
              </a:tr>
              <a:tr h="448760">
                <a:tc>
                  <a:txBody>
                    <a:bodyPr/>
                    <a:lstStyle/>
                    <a:p>
                      <a:pPr algn="l" fontAlgn="b"/>
                      <a:endParaRPr lang="en-CY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l-GR" sz="1200" b="1" i="0" u="none" strike="noStrike">
                          <a:effectLst/>
                          <a:latin typeface="Calibri" panose="020F0502020204030204" pitchFamily="34" charset="0"/>
                        </a:rPr>
                        <a:t>ΣΥΝΟΛΟ</a:t>
                      </a:r>
                    </a:p>
                  </a:txBody>
                  <a:tcPr marL="141713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400" b="1" i="0" u="none" strike="noStrike"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400" b="1" i="0" u="none" strike="noStrike">
                          <a:effectLst/>
                          <a:latin typeface="Calibri" panose="020F0502020204030204" pitchFamily="34" charset="0"/>
                        </a:rPr>
                        <a:t>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400" b="1" i="0" u="none" strike="noStrike"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400" b="1" i="0" u="none" strike="noStrike"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400" b="1" i="0" u="none" strike="noStrike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400" b="1" i="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400" b="1" i="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400" b="1" i="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400" b="1" i="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400" b="1" i="0" u="none" strike="noStrike"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400" b="1" i="0" u="none" strike="noStrike">
                          <a:effectLst/>
                          <a:latin typeface="Calibri" panose="020F0502020204030204" pitchFamily="34" charset="0"/>
                        </a:rPr>
                        <a:t>171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400" b="1" i="0" u="none" strike="noStrike">
                          <a:effectLst/>
                          <a:latin typeface="Calibri" panose="020F0502020204030204" pitchFamily="34" charset="0"/>
                        </a:rPr>
                        <a:t>243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400" b="1" i="0" u="none" strike="noStrike"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400" b="1" i="0" u="none" strike="noStrike"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400" b="1" i="0" u="none" strike="noStrike"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400" b="1" i="0" u="none" strike="noStrike">
                          <a:effectLst/>
                          <a:latin typeface="Calibri" panose="020F0502020204030204" pitchFamily="34" charset="0"/>
                        </a:rPr>
                        <a:t>178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Y" sz="1400" b="1" i="0" u="none" strike="noStrike"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Y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3611058"/>
                  </a:ext>
                </a:extLst>
              </a:tr>
              <a:tr h="236190">
                <a:tc>
                  <a:txBody>
                    <a:bodyPr/>
                    <a:lstStyle/>
                    <a:p>
                      <a:pPr algn="l" fontAlgn="b"/>
                      <a:endParaRPr lang="en-CY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CY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CY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CY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CY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CY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CY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CY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CY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CY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CY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CY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CY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CY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CY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CY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CY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CY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CY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Y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5822492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73A17-8F6F-423A-A8F5-FE0C705E4F55}" type="datetime1">
              <a:rPr lang="el-GR" smtClean="0"/>
              <a:t>22/10/2024</a:t>
            </a:fld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C4561-2680-408E-B2D7-6F53A0743ACA}" type="slidenum">
              <a:rPr lang="el-GR" smtClean="0"/>
              <a:t>5</a:t>
            </a:fld>
            <a:endParaRPr lang="el-GR"/>
          </a:p>
        </p:txBody>
      </p:sp>
      <p:sp>
        <p:nvSpPr>
          <p:cNvPr id="7" name="Oval 6"/>
          <p:cNvSpPr/>
          <p:nvPr/>
        </p:nvSpPr>
        <p:spPr>
          <a:xfrm>
            <a:off x="7714284" y="3101306"/>
            <a:ext cx="496587" cy="4965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686758" y="5723441"/>
            <a:ext cx="496587" cy="4965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183345" y="5723441"/>
            <a:ext cx="496587" cy="4965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193618" y="3109487"/>
            <a:ext cx="496587" cy="4965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3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CB3B-067C-430F-907D-B59C583C7380}" type="datetime1">
              <a:rPr lang="el-GR" smtClean="0"/>
              <a:t>22/10/2024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C4561-2680-408E-B2D7-6F53A0743ACA}" type="slidenum">
              <a:rPr lang="el-GR" smtClean="0"/>
              <a:t>6</a:t>
            </a:fld>
            <a:endParaRPr lang="el-GR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84213" y="115888"/>
            <a:ext cx="6870700" cy="11890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altLang="en-US" b="1" dirty="0" smtClean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594073" y="1624078"/>
            <a:ext cx="7696200" cy="48244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el-GR" sz="25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Εκπαιδευτική Στήριξη σε βασικά μαθήματα, είτε σε ομαδικό είτε σε ατομικό επίπεδο, όπως προβλέπεται από την πολιτική του </a:t>
            </a:r>
            <a:r>
              <a:rPr lang="el-GR" sz="25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ΥΠΑΝ. </a:t>
            </a:r>
            <a:r>
              <a:rPr lang="el-GR" sz="2000" dirty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el-GR" sz="2000" dirty="0" smtClean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Συνεργασία και συντονισμός εκπαιδευτικού τάξης και εκπαιδευτικού στήριξης ώστε να συμβαδίζουν στο περιεχόμενο της ύλης)</a:t>
            </a:r>
            <a:endParaRPr lang="el-GR" sz="2500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el-GR" sz="25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Απαλλαγές από μη εξεταζόμενα μαθήματα όπως προβλέπεται από την πολιτική του ΥΠΑΝ </a:t>
            </a:r>
            <a:r>
              <a:rPr lang="el-GR" sz="25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(και αποσύρσεις)</a:t>
            </a:r>
            <a:r>
              <a:rPr lang="en-CY" sz="25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Y" sz="25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l-GR" sz="2500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el-GR" sz="25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Διευκολύνσεις όπως προνοούνται από τη Νομοθεσία </a:t>
            </a:r>
            <a:r>
              <a:rPr lang="el-GR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π.χ. πρόσθετος χρόνος εξέτασης στα διαγωνίσματα </a:t>
            </a:r>
            <a:r>
              <a:rPr lang="el-GR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και στις </a:t>
            </a:r>
            <a:r>
              <a:rPr lang="el-GR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εξετάσεις</a:t>
            </a:r>
            <a:r>
              <a:rPr lang="el-GR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l-GR" sz="2400" dirty="0" smtClean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el-GR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να </a:t>
            </a:r>
            <a:r>
              <a:rPr lang="el-G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ολοκληρώνεται το εξεταστικό δοκίμιο κατά τη διάρκεια του </a:t>
            </a:r>
            <a:r>
              <a:rPr lang="el-GR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μαθήματος στήριξης</a:t>
            </a:r>
            <a:r>
              <a:rPr lang="el-GR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, του διαλείμματος ή με επίβλεψη κάποιου άλλου εκπαιδευτικού </a:t>
            </a:r>
            <a:r>
              <a:rPr lang="el-GR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στη Βιβλιοθήκη).</a:t>
            </a: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endParaRPr lang="el-GR" sz="2400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endParaRPr lang="en-US" dirty="0" smtClean="0">
              <a:solidFill>
                <a:prstClr val="black"/>
              </a:solidFill>
            </a:endParaRP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endParaRPr lang="el-GR" dirty="0" smtClean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endParaRPr lang="el-GR" dirty="0" smtClean="0"/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endParaRPr lang="en-US" dirty="0" smtClean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443948" y="776510"/>
            <a:ext cx="8442225" cy="936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alt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r>
              <a:rPr lang="el-GR" alt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Πρόγραμμα μαθησιακών δυσκολίων</a:t>
            </a:r>
            <a:endParaRPr lang="en-US" alt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00124" y="1304925"/>
            <a:ext cx="1643824" cy="1643639"/>
          </a:xfrm>
          <a:prstGeom prst="ellipse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4923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29909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CB3B-067C-430F-907D-B59C583C7380}" type="datetime1">
              <a:rPr lang="el-GR" smtClean="0"/>
              <a:t>22/10/2024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C4561-2680-408E-B2D7-6F53A0743ACA}" type="slidenum">
              <a:rPr lang="el-GR" smtClean="0"/>
              <a:t>7</a:t>
            </a:fld>
            <a:endParaRPr lang="el-GR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84213" y="115888"/>
            <a:ext cx="6870700" cy="11890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altLang="en-US" b="1" dirty="0" smtClean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594073" y="1768456"/>
            <a:ext cx="7696200" cy="48244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l-GR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CY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πρόσθετος </a:t>
            </a:r>
            <a:r>
              <a:rPr lang="el-GR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χρόνος </a:t>
            </a:r>
            <a:r>
              <a:rPr lang="el-GR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εξέτασης</a:t>
            </a:r>
            <a:r>
              <a:rPr lang="en-CY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Ο επιπρόσθετος χρόνος καθορίζεται στο 20% του </a:t>
            </a:r>
            <a:r>
              <a:rPr lang="el-GR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παρεχόμενου 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χρόνου </a:t>
            </a:r>
            <a:r>
              <a:rPr lang="el-GR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εξέτασης (είναι περίπου 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9</a:t>
            </a:r>
            <a:r>
              <a:rPr lang="el-GR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λεπτά επιπλέον για διαγώνισμα 45 λεπτών) </a:t>
            </a:r>
            <a:endParaRPr lang="en-CY" sz="2000" dirty="0" smtClean="0">
              <a:solidFill>
                <a:schemeClr val="accent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el-GR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CY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περίοδοι </a:t>
            </a:r>
            <a:r>
              <a:rPr lang="el-GR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ανάπαυσης ή υπό εποπτεία διαλείμματα </a:t>
            </a:r>
            <a:r>
              <a:rPr lang="el-GR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εντός</a:t>
            </a:r>
            <a:r>
              <a:rPr lang="en-CY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ή </a:t>
            </a:r>
            <a:r>
              <a:rPr lang="el-GR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εκτός της αίθουσας </a:t>
            </a:r>
            <a:r>
              <a:rPr lang="el-GR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εξετάσεων </a:t>
            </a:r>
            <a:r>
              <a:rPr lang="el-GR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(30 λεπτά στις εξετάσεις και περίπου 8 λεπτά αν χρειαστεί για </a:t>
            </a:r>
            <a:r>
              <a:rPr lang="el-GR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διαγώνισμα 45 </a:t>
            </a:r>
            <a:r>
              <a:rPr lang="el-GR" sz="2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λεπτών΄. Ο χρόνος δεν αφαιρείται από τον πρόσθετο χρόνο εξέτασης ή διαγωνίσματος. </a:t>
            </a:r>
            <a:endParaRPr lang="el-GR" sz="2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l-GR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CY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εναλλακτικοί </a:t>
            </a:r>
            <a:r>
              <a:rPr lang="el-GR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τρόποι πρόσβασης στα εξεταστικά δοκίμια </a:t>
            </a:r>
            <a:r>
              <a:rPr lang="el-GR" sz="2000" dirty="0" smtClean="0">
                <a:solidFill>
                  <a:schemeClr val="accent1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(π.χ. χρήση Η.Υ.)</a:t>
            </a:r>
            <a:endParaRPr lang="el-GR" sz="2000" dirty="0">
              <a:solidFill>
                <a:schemeClr val="accent1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r>
              <a:rPr lang="el-GR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CY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απαλλαγή </a:t>
            </a:r>
            <a:r>
              <a:rPr lang="el-GR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από την </a:t>
            </a:r>
            <a:r>
              <a:rPr lang="el-GR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ορθογραφία</a:t>
            </a:r>
            <a:r>
              <a:rPr lang="en-CY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και </a:t>
            </a:r>
            <a:r>
              <a:rPr lang="el-GR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τη στίξη. </a:t>
            </a:r>
            <a:r>
              <a:rPr lang="en-CY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Y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Στις </a:t>
            </a:r>
            <a:r>
              <a:rPr lang="el-GR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περιπτώσεις που η ορθογραφία και η στίξη αποτελούν αντικείμενο εξέτασης, παραχωρείται εξαίρεση από τη βαθμολόγησή τους και παρέχεται προσαρμογή της βαθμολογίας </a:t>
            </a:r>
            <a:r>
              <a:rPr lang="el-GR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ως</a:t>
            </a:r>
            <a:r>
              <a:rPr lang="en-CY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αντιστάθμισμα </a:t>
            </a:r>
            <a:r>
              <a:rPr lang="en-CY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Y" sz="2400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(βλ.</a:t>
            </a:r>
            <a:r>
              <a:rPr lang="en-CY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ypp12935</a:t>
            </a:r>
            <a:r>
              <a:rPr lang="el-G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https://enimerosi.moec.gov.cy/ypp12935</a:t>
            </a:r>
            <a:r>
              <a:rPr lang="el-GR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l-GR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endParaRPr lang="en-US" dirty="0" smtClean="0">
              <a:solidFill>
                <a:prstClr val="black"/>
              </a:solidFill>
            </a:endParaRP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endParaRPr lang="el-GR" dirty="0" smtClean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endParaRPr lang="el-GR" dirty="0" smtClean="0"/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endParaRPr lang="en-US" dirty="0" smtClean="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443948" y="776510"/>
            <a:ext cx="8442225" cy="936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alt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Πρόγραμμα </a:t>
            </a:r>
            <a:r>
              <a:rPr lang="el-GR" alt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μαθησιακών </a:t>
            </a:r>
            <a:r>
              <a:rPr lang="el-GR" alt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δυσκολίων</a:t>
            </a:r>
            <a:r>
              <a:rPr lang="en-CY" alt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/>
            </a:r>
            <a:br>
              <a:rPr lang="en-CY" alt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</a:br>
            <a:r>
              <a:rPr lang="el-GR" sz="1800" u="sng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Διευκολύνσεις όπως προνοούνται από τη Νομοθεσία </a:t>
            </a:r>
          </a:p>
        </p:txBody>
      </p:sp>
      <p:sp>
        <p:nvSpPr>
          <p:cNvPr id="12" name="Oval 11"/>
          <p:cNvSpPr/>
          <p:nvPr/>
        </p:nvSpPr>
        <p:spPr>
          <a:xfrm>
            <a:off x="800124" y="1304925"/>
            <a:ext cx="1643824" cy="1643639"/>
          </a:xfrm>
          <a:prstGeom prst="ellipse">
            <a:avLst/>
          </a:prstGeom>
          <a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4923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TextBox 1"/>
          <p:cNvSpPr txBox="1"/>
          <p:nvPr/>
        </p:nvSpPr>
        <p:spPr>
          <a:xfrm>
            <a:off x="10290273" y="2126744"/>
            <a:ext cx="1912136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Σημειώνεται 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ότι</a:t>
            </a:r>
            <a:r>
              <a:rPr lang="en-CY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CY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CY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Δεν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αφαιρείται άσκηση από το εξεταστικό δοκίμιο για εξυπηρέτηση της συγκεκριμένης διευκόλυνσης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-Δεν γίνεται μορφοποίηση για τη συγκεκριμένη διευκόλυνση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9852917" y="3064272"/>
            <a:ext cx="437356" cy="216634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4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>
          <a:xfrm>
            <a:off x="2580586" y="2441230"/>
            <a:ext cx="8915400" cy="3777622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endParaRPr lang="el-GR" altLang="en-US" dirty="0" smtClean="0"/>
          </a:p>
          <a:p>
            <a:pPr marL="0" indent="0" algn="just">
              <a:lnSpc>
                <a:spcPct val="80000"/>
              </a:lnSpc>
              <a:buNone/>
            </a:pPr>
            <a:r>
              <a:rPr lang="en-US" sz="5400" dirty="0" smtClean="0"/>
              <a:t>π.χ</a:t>
            </a:r>
            <a:r>
              <a:rPr lang="en-US" sz="5400" dirty="0"/>
              <a:t>. 28/36 = </a:t>
            </a:r>
            <a:r>
              <a:rPr lang="en-US" sz="5400" dirty="0" smtClean="0"/>
              <a:t>31/40</a:t>
            </a:r>
            <a:endParaRPr lang="el-GR" altLang="en-US" sz="5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EC58B-9B0A-4B66-A0B2-B6E752FF2EB5}" type="datetime1">
              <a:rPr lang="el-GR" smtClean="0"/>
              <a:t>22/10/2024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C4561-2680-408E-B2D7-6F53A0743ACA}" type="slidenum">
              <a:rPr lang="el-GR" smtClean="0"/>
              <a:t>8</a:t>
            </a:fld>
            <a:endParaRPr lang="el-GR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291548" y="624110"/>
            <a:ext cx="7127875" cy="9366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altLang="en-US" sz="32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2509891" y="1716823"/>
            <a:ext cx="8424862" cy="5040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l-GR" altLang="en-US" dirty="0" smtClean="0">
              <a:latin typeface="Trebuchet MS" panose="020B0603020202020204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2428078" y="2011707"/>
            <a:ext cx="8424862" cy="5040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80000"/>
              </a:lnSpc>
              <a:buNone/>
            </a:pPr>
            <a:endParaRPr lang="el-GR" altLang="en-US" dirty="0" smtClean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443948" y="776510"/>
            <a:ext cx="8028338" cy="936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1936749" y="1492450"/>
            <a:ext cx="88771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Η παραγωγή </a:t>
            </a:r>
            <a:r>
              <a:rPr lang="el-GR" dirty="0"/>
              <a:t>επικοινωνιακού λόγου βαθμολογείται με 40 μονάδες. </a:t>
            </a:r>
            <a:r>
              <a:rPr lang="en-US" dirty="0" smtClean="0"/>
              <a:t>Θα </a:t>
            </a:r>
            <a:r>
              <a:rPr lang="en-US" dirty="0"/>
              <a:t>αφα</a:t>
            </a:r>
            <a:r>
              <a:rPr lang="en-US" dirty="0" err="1"/>
              <a:t>ιρεθούν</a:t>
            </a:r>
            <a:r>
              <a:rPr lang="en-US" dirty="0"/>
              <a:t> </a:t>
            </a:r>
            <a:r>
              <a:rPr lang="en-US" dirty="0" err="1"/>
              <a:t>οι</a:t>
            </a:r>
            <a:r>
              <a:rPr lang="en-US" dirty="0"/>
              <a:t> 4 </a:t>
            </a:r>
            <a:r>
              <a:rPr lang="en-US" dirty="0" err="1"/>
              <a:t>μονάδες</a:t>
            </a:r>
            <a:r>
              <a:rPr lang="en-US" dirty="0"/>
              <a:t> π</a:t>
            </a:r>
            <a:r>
              <a:rPr lang="en-US" dirty="0" err="1"/>
              <a:t>ου</a:t>
            </a:r>
            <a:r>
              <a:rPr lang="en-US" dirty="0"/>
              <a:t> ανα</a:t>
            </a:r>
            <a:r>
              <a:rPr lang="en-US" dirty="0" err="1"/>
              <a:t>λογούν</a:t>
            </a:r>
            <a:r>
              <a:rPr lang="en-US" dirty="0"/>
              <a:t> </a:t>
            </a:r>
            <a:r>
              <a:rPr lang="en-US" dirty="0" err="1"/>
              <a:t>στην</a:t>
            </a:r>
            <a:r>
              <a:rPr lang="en-US" dirty="0"/>
              <a:t> </a:t>
            </a:r>
            <a:r>
              <a:rPr lang="en-US" dirty="0" err="1"/>
              <a:t>ορθογρ</a:t>
            </a:r>
            <a:r>
              <a:rPr lang="en-US" dirty="0"/>
              <a:t>αφία και τη στίξη και η βαθμολόγηση της εν λόγω άσκησης θα ξεκινά από το 36. </a:t>
            </a:r>
            <a:r>
              <a:rPr lang="en-US" dirty="0" err="1"/>
              <a:t>Στη</a:t>
            </a:r>
            <a:r>
              <a:rPr lang="en-US" dirty="0"/>
              <a:t> </a:t>
            </a:r>
            <a:r>
              <a:rPr lang="en-US" dirty="0" err="1"/>
              <a:t>συνέχει</a:t>
            </a:r>
            <a:r>
              <a:rPr lang="en-US" dirty="0"/>
              <a:t>α θα γίνεται αναπροσαρμογή του βαθμού στο 40 (π.χ. 28/36 = 31/40).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36749" y="3502469"/>
            <a:ext cx="887716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Στις </a:t>
            </a:r>
            <a:r>
              <a:rPr lang="el-GR" b="1" dirty="0"/>
              <a:t>λεξιλογικές ασκήσεις </a:t>
            </a:r>
            <a:r>
              <a:rPr lang="el-GR" dirty="0"/>
              <a:t>παραχωρείται εξαίρεση από τη βαθμολόγηση της ορθογραφίας και δίνονται όλες οι μονάδες στον/στη μαθητή/</a:t>
            </a:r>
            <a:r>
              <a:rPr lang="el-GR" dirty="0" err="1"/>
              <a:t>τρια</a:t>
            </a:r>
            <a:r>
              <a:rPr lang="el-GR" dirty="0"/>
              <a:t>, νοουμένου ότι έχει δώσει σωστή απάντηση. </a:t>
            </a:r>
            <a:endParaRPr lang="el-GR" dirty="0" smtClean="0"/>
          </a:p>
          <a:p>
            <a:endParaRPr lang="el-GR" dirty="0"/>
          </a:p>
          <a:p>
            <a:r>
              <a:rPr lang="el-GR" dirty="0"/>
              <a:t>Υπενθυμίζεται ότι όλες οι διευκολύνσεις των παιδιών της ειδικής αγωγής, παρέχονται  </a:t>
            </a:r>
            <a:r>
              <a:rPr lang="el-GR" b="1" dirty="0"/>
              <a:t>ανεξαιρέτως σε όλα τα θεωρητικά και εργαστηριακά </a:t>
            </a:r>
            <a:r>
              <a:rPr lang="el-GR" dirty="0"/>
              <a:t>μαθήματα (π.χ. Μουσική), όπως προνοεί η εγκύκλιος ypp12581, «Εγκύκλιες οδηγίες για τα Προγράμματα Ειδικής Αγωγής και Εκπαίδευσης», ημερομηνίας 6 Σεπτεμβρίου 2021</a:t>
            </a:r>
            <a:r>
              <a:rPr lang="el-GR" dirty="0" smtClean="0"/>
              <a:t>.</a:t>
            </a:r>
          </a:p>
          <a:p>
            <a:r>
              <a:rPr lang="el-GR" dirty="0" smtClean="0"/>
              <a:t>Για τις ξένες γλώσσες όπου υπάρχει η αξιολόγηση ορθογραφίας και στίξης θα παρέχεται. Θα γίνει παράλληλα και επικοινωνία με επιθεωρητές Ξένων Γλωσσών</a:t>
            </a:r>
            <a:endParaRPr lang="en-US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1936749" y="594033"/>
            <a:ext cx="8028338" cy="936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sz="2000" b="1" dirty="0" smtClean="0"/>
              <a:t>Παροχή </a:t>
            </a:r>
            <a:r>
              <a:rPr lang="el-GR" sz="2000" b="1" dirty="0"/>
              <a:t>της διευκόλυνσης της απαλλαγής από ορθογραφία και στίξη σε μαθητές/</a:t>
            </a:r>
            <a:r>
              <a:rPr lang="el-GR" sz="2000" b="1" dirty="0" err="1"/>
              <a:t>τριες</a:t>
            </a:r>
            <a:r>
              <a:rPr lang="el-GR" sz="2000" b="1" dirty="0"/>
              <a:t> </a:t>
            </a:r>
            <a:r>
              <a:rPr lang="el-GR" sz="1400" b="1" dirty="0" smtClean="0">
                <a:hlinkClick r:id="rId3"/>
              </a:rPr>
              <a:t>(ΕΑΕ </a:t>
            </a:r>
            <a:r>
              <a:rPr lang="el-GR" sz="1400" b="1" dirty="0">
                <a:hlinkClick r:id="rId3"/>
              </a:rPr>
              <a:t>ypp12581, «Εγκύκλιες οδηγίες για τα Προγράμματα Ειδικής Αγωγής και Εκπαίδευσης», ημερομηνίας 6 Σεπτεμβρίου 2021</a:t>
            </a:r>
            <a:r>
              <a:rPr lang="el-GR" sz="1400" b="1" dirty="0" smtClean="0">
                <a:hlinkClick r:id="rId3"/>
              </a:rPr>
              <a:t>.)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28050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2443948" y="776510"/>
            <a:ext cx="8442225" cy="936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alt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Πρόγραμμα </a:t>
            </a:r>
            <a:r>
              <a:rPr lang="el-GR" alt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μαθησιακών </a:t>
            </a:r>
            <a:r>
              <a:rPr lang="el-GR" alt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δυσκολίων</a:t>
            </a:r>
            <a:br>
              <a:rPr lang="el-GR" altLang="en-US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</a:br>
            <a:r>
              <a:rPr lang="el-GR" sz="2000" b="1" dirty="0" err="1"/>
              <a:t>Μεταγραφέας</a:t>
            </a:r>
            <a:r>
              <a:rPr lang="el-GR" sz="2000" dirty="0"/>
              <a:t> (αρ.7), για καταγραφή των απαντήσεων καθ’ υπαγόρευση των </a:t>
            </a:r>
            <a:r>
              <a:rPr lang="el-GR" sz="2000" dirty="0" err="1"/>
              <a:t>εξεταζομένων</a:t>
            </a:r>
            <a:r>
              <a:rPr lang="el-GR" sz="2000" dirty="0"/>
              <a:t>:</a:t>
            </a:r>
            <a:endParaRPr lang="en-US" sz="2000" dirty="0"/>
          </a:p>
          <a:p>
            <a:endParaRPr lang="en-US" altLang="en-US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CB3B-067C-430F-907D-B59C583C7380}" type="datetime1">
              <a:rPr lang="el-GR" smtClean="0"/>
              <a:t>22/10/2024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2" y="6453442"/>
            <a:ext cx="7619999" cy="365125"/>
          </a:xfr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C4561-2680-408E-B2D7-6F53A0743ACA}" type="slidenum">
              <a:rPr lang="el-GR" smtClean="0"/>
              <a:t>9</a:t>
            </a:fld>
            <a:endParaRPr lang="el-GR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84213" y="115888"/>
            <a:ext cx="6870700" cy="11890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altLang="en-US" b="1" dirty="0" smtClean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594073" y="2009087"/>
            <a:ext cx="7696200" cy="48244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l-GR" dirty="0" smtClean="0"/>
              <a:t>παραχωρείται </a:t>
            </a:r>
            <a:r>
              <a:rPr lang="el-GR" dirty="0"/>
              <a:t>ξεχωριστή αίθουσα με δύο επιτηρητές/</a:t>
            </a:r>
            <a:r>
              <a:rPr lang="el-GR" dirty="0" err="1"/>
              <a:t>τριες</a:t>
            </a:r>
            <a:r>
              <a:rPr lang="el-GR" dirty="0"/>
              <a:t> για κάθε παιδί, στο οποίο έχει παραχωρηθεί η διευκόλυνση αυτή, εκ των οποίων ο ένας/μια εκτελεί χρέη </a:t>
            </a:r>
            <a:r>
              <a:rPr lang="el-GR" dirty="0" err="1"/>
              <a:t>μεταγραφέα</a:t>
            </a:r>
            <a:r>
              <a:rPr lang="el-GR" dirty="0"/>
              <a:t> </a:t>
            </a:r>
            <a:endParaRPr lang="en-US" dirty="0"/>
          </a:p>
          <a:p>
            <a:pPr lvl="0"/>
            <a:r>
              <a:rPr lang="el-GR" dirty="0"/>
              <a:t>ο/η επιτηρητής/</a:t>
            </a:r>
            <a:r>
              <a:rPr lang="el-GR" dirty="0" err="1"/>
              <a:t>τρια</a:t>
            </a:r>
            <a:r>
              <a:rPr lang="el-GR" dirty="0"/>
              <a:t> που θα εκτελεί καθήκοντα </a:t>
            </a:r>
            <a:r>
              <a:rPr lang="el-GR" dirty="0" err="1"/>
              <a:t>μεταγραφέα</a:t>
            </a:r>
            <a:r>
              <a:rPr lang="el-GR" dirty="0"/>
              <a:t>, θα πρέπει να είναι εκπαιδευτικός ειδικότητας του εξεταζόμενου μαθήματος. Ο/Η δεύτερος/η εκπαιδευτικός θα εκτελεί καθήκοντα «επιτηρητή/</a:t>
            </a:r>
            <a:r>
              <a:rPr lang="el-GR" dirty="0" err="1"/>
              <a:t>τριας</a:t>
            </a:r>
            <a:r>
              <a:rPr lang="el-GR" dirty="0"/>
              <a:t>/παρατηρητή/</a:t>
            </a:r>
            <a:r>
              <a:rPr lang="el-GR" dirty="0" err="1"/>
              <a:t>τριας</a:t>
            </a:r>
            <a:r>
              <a:rPr lang="el-GR" dirty="0"/>
              <a:t>» του/της </a:t>
            </a:r>
            <a:r>
              <a:rPr lang="el-GR" dirty="0" err="1"/>
              <a:t>μεταγραφέα</a:t>
            </a:r>
            <a:r>
              <a:rPr lang="el-GR" dirty="0"/>
              <a:t>, ώστε να διασφαλίζεται η πιστή καταγραφή όσων υπαγορεύει το παιδί</a:t>
            </a:r>
            <a:endParaRPr lang="en-US" dirty="0"/>
          </a:p>
          <a:p>
            <a:pPr lvl="0"/>
            <a:r>
              <a:rPr lang="el-GR" dirty="0"/>
              <a:t>στις περιπτώσεις που είναι αδύνατο ο/η </a:t>
            </a:r>
            <a:r>
              <a:rPr lang="el-GR" dirty="0" err="1"/>
              <a:t>μεταγραφέας</a:t>
            </a:r>
            <a:r>
              <a:rPr lang="el-GR" dirty="0"/>
              <a:t> να είναι εκπαιδευτικός της ειδικότητας του εξεταζόμενου μαθήματος, τότε καθήκοντα </a:t>
            </a:r>
            <a:r>
              <a:rPr lang="el-GR" dirty="0" err="1"/>
              <a:t>μεταγραφέα</a:t>
            </a:r>
            <a:r>
              <a:rPr lang="el-GR" dirty="0"/>
              <a:t> μπορεί να αναλάβει ο/η εκπαιδευτικός παρεμφερούς ειδικότητας </a:t>
            </a:r>
            <a:endParaRPr lang="en-US" dirty="0"/>
          </a:p>
          <a:p>
            <a:pPr lvl="0"/>
            <a:r>
              <a:rPr lang="el-GR" dirty="0"/>
              <a:t>ο/η εκπαιδευτικός της τάξης πρέπει να </a:t>
            </a:r>
            <a:r>
              <a:rPr lang="el-GR" b="1" dirty="0"/>
              <a:t>ενημερώνει έγκαιρα τον/τη </a:t>
            </a:r>
            <a:r>
              <a:rPr lang="el-GR" b="1" dirty="0" err="1"/>
              <a:t>μεταγραφέα</a:t>
            </a:r>
            <a:r>
              <a:rPr lang="el-GR" b="1" dirty="0"/>
              <a:t> </a:t>
            </a:r>
            <a:r>
              <a:rPr lang="el-GR" dirty="0"/>
              <a:t>και να υπάρχει στενή συνεργασία μεταξύ τους</a:t>
            </a:r>
            <a:endParaRPr lang="en-US" dirty="0"/>
          </a:p>
          <a:p>
            <a:pPr lvl="0"/>
            <a:r>
              <a:rPr lang="el-GR" dirty="0"/>
              <a:t>στην περίπτωση που επιπρόσθετα με τη διευκόλυνση για </a:t>
            </a:r>
            <a:r>
              <a:rPr lang="el-GR" dirty="0" err="1"/>
              <a:t>μεταγραφέα</a:t>
            </a:r>
            <a:r>
              <a:rPr lang="el-GR" dirty="0"/>
              <a:t> παρέχεται στον/στη μαθητή/</a:t>
            </a:r>
            <a:r>
              <a:rPr lang="el-GR" dirty="0" err="1"/>
              <a:t>τρια</a:t>
            </a:r>
            <a:r>
              <a:rPr lang="el-GR" dirty="0"/>
              <a:t> και η διευκόλυνση της απλοποίησης του εξεταστικού δοκιμίου, ακολουθούνται οι οδηγίες που αφορούν στη διευκόλυνση </a:t>
            </a:r>
            <a:r>
              <a:rPr lang="el-GR" dirty="0" smtClean="0"/>
              <a:t>αυτή και την </a:t>
            </a:r>
            <a:r>
              <a:rPr lang="el-GR" dirty="0"/>
              <a:t>απλοποίηση αναλαμβάνει ο/η </a:t>
            </a:r>
            <a:r>
              <a:rPr lang="el-GR" dirty="0" err="1"/>
              <a:t>μεταγραφέας</a:t>
            </a:r>
            <a:r>
              <a:rPr lang="el-GR" dirty="0"/>
              <a:t>.</a:t>
            </a:r>
            <a:endParaRPr lang="en-US" dirty="0"/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endParaRPr lang="en-US" dirty="0" smtClean="0">
              <a:solidFill>
                <a:prstClr val="black"/>
              </a:solidFill>
            </a:endParaRPr>
          </a:p>
          <a:p>
            <a:pPr marL="0" indent="0">
              <a:lnSpc>
                <a:spcPct val="90000"/>
              </a:lnSpc>
              <a:buFont typeface="Arial" panose="020B0604020202020204" pitchFamily="34" charset="0"/>
              <a:buNone/>
              <a:defRPr/>
            </a:pPr>
            <a:endParaRPr lang="el-GR" dirty="0" smtClean="0">
              <a:solidFill>
                <a:prstClr val="black"/>
              </a:solidFill>
            </a:endParaRP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endParaRPr lang="el-GR" dirty="0" smtClean="0"/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endParaRPr lang="en-US" dirty="0" smtClean="0"/>
          </a:p>
        </p:txBody>
      </p:sp>
      <p:sp>
        <p:nvSpPr>
          <p:cNvPr id="12" name="Oval 11"/>
          <p:cNvSpPr/>
          <p:nvPr/>
        </p:nvSpPr>
        <p:spPr>
          <a:xfrm>
            <a:off x="800124" y="1304925"/>
            <a:ext cx="1643824" cy="1643639"/>
          </a:xfrm>
          <a:prstGeom prst="ellipse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4923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Right Arrow 10"/>
          <p:cNvSpPr/>
          <p:nvPr/>
        </p:nvSpPr>
        <p:spPr>
          <a:xfrm rot="10800000">
            <a:off x="9924256" y="4934169"/>
            <a:ext cx="437356" cy="216634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0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3049</TotalTime>
  <Words>1802</Words>
  <Application>Microsoft Office PowerPoint</Application>
  <PresentationFormat>Widescreen</PresentationFormat>
  <Paragraphs>392</Paragraphs>
  <Slides>24</Slides>
  <Notes>23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Light</vt:lpstr>
      <vt:lpstr>Century Gothic</vt:lpstr>
      <vt:lpstr>Courier New</vt:lpstr>
      <vt:lpstr>Times New Roman</vt:lpstr>
      <vt:lpstr>Trebuchet MS</vt:lpstr>
      <vt:lpstr>Wingdings</vt:lpstr>
      <vt:lpstr>Wingdings 3</vt:lpstr>
      <vt:lpstr>Wisp</vt:lpstr>
      <vt:lpstr>ΠΡΟΓΡΑΜΜΑΤΑ ΕΙΔΙΚΗΣ ΑΓΩΓΗΣ  ΣΤΗ ΜΕΣΗ ΓΕΝΙΚΗ  ΚΑΙ ΣΤΗ ΜΕΣΗ ΤΕΧΝΙΚΗ  ΕΠΑΓΓΕΛΜΑΤΙΚΗ ΕΚΠΑΙΔΕΥΣΗ ΚΑΙ ΚΑΤΑΡΤΙΣΗ (ΜΤΕΕΚ)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Too Much Information The National Autistic Society  </vt:lpstr>
      <vt:lpstr>PowerPoint Presentation</vt:lpstr>
      <vt:lpstr> Ευχαριστούμε για την προσοχή σας!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Economics of Education and Work Life Demand in Terms of Earnings and Skills</dc:title>
  <dc:creator>Rafaella Theodotou</dc:creator>
  <cp:lastModifiedBy>Hewlett-Packard Company</cp:lastModifiedBy>
  <cp:revision>326</cp:revision>
  <cp:lastPrinted>2024-10-22T09:39:19Z</cp:lastPrinted>
  <dcterms:created xsi:type="dcterms:W3CDTF">2020-02-29T15:27:14Z</dcterms:created>
  <dcterms:modified xsi:type="dcterms:W3CDTF">2024-10-22T09:42:07Z</dcterms:modified>
</cp:coreProperties>
</file>